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65" r:id="rId2"/>
    <p:sldId id="266" r:id="rId3"/>
    <p:sldId id="279" r:id="rId4"/>
    <p:sldId id="278" r:id="rId5"/>
    <p:sldId id="277" r:id="rId6"/>
    <p:sldId id="276" r:id="rId7"/>
    <p:sldId id="275" r:id="rId8"/>
    <p:sldId id="288" r:id="rId9"/>
    <p:sldId id="289" r:id="rId10"/>
    <p:sldId id="274" r:id="rId11"/>
    <p:sldId id="284" r:id="rId12"/>
    <p:sldId id="320" r:id="rId13"/>
    <p:sldId id="273" r:id="rId14"/>
    <p:sldId id="271" r:id="rId15"/>
    <p:sldId id="272" r:id="rId16"/>
    <p:sldId id="292" r:id="rId17"/>
    <p:sldId id="295" r:id="rId18"/>
    <p:sldId id="321" r:id="rId19"/>
    <p:sldId id="282" r:id="rId20"/>
    <p:sldId id="280" r:id="rId21"/>
    <p:sldId id="324" r:id="rId22"/>
    <p:sldId id="259" r:id="rId23"/>
    <p:sldId id="311" r:id="rId24"/>
    <p:sldId id="314" r:id="rId25"/>
    <p:sldId id="312" r:id="rId26"/>
    <p:sldId id="313" r:id="rId27"/>
    <p:sldId id="318" r:id="rId28"/>
    <p:sldId id="315" r:id="rId29"/>
    <p:sldId id="317" r:id="rId30"/>
    <p:sldId id="291" r:id="rId31"/>
    <p:sldId id="287" r:id="rId32"/>
    <p:sldId id="286" r:id="rId33"/>
    <p:sldId id="285" r:id="rId34"/>
    <p:sldId id="262" r:id="rId35"/>
    <p:sldId id="327" r:id="rId36"/>
    <p:sldId id="296" r:id="rId37"/>
    <p:sldId id="322" r:id="rId38"/>
    <p:sldId id="323" r:id="rId39"/>
    <p:sldId id="297" r:id="rId40"/>
    <p:sldId id="301" r:id="rId41"/>
    <p:sldId id="326" r:id="rId42"/>
    <p:sldId id="310" r:id="rId43"/>
    <p:sldId id="298" r:id="rId44"/>
    <p:sldId id="257" r:id="rId45"/>
    <p:sldId id="268" r:id="rId46"/>
    <p:sldId id="300" r:id="rId47"/>
    <p:sldId id="309" r:id="rId48"/>
    <p:sldId id="308" r:id="rId49"/>
    <p:sldId id="307" r:id="rId50"/>
    <p:sldId id="258" r:id="rId51"/>
    <p:sldId id="26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1388" autoAdjust="0"/>
  </p:normalViewPr>
  <p:slideViewPr>
    <p:cSldViewPr>
      <p:cViewPr>
        <p:scale>
          <a:sx n="75" d="100"/>
          <a:sy n="75" d="100"/>
        </p:scale>
        <p:origin x="-366" y="-72"/>
      </p:cViewPr>
      <p:guideLst>
        <p:guide orient="horz" pos="2160"/>
        <p:guide pos="2880"/>
      </p:guideLst>
    </p:cSldViewPr>
  </p:slideViewPr>
  <p:outlineViewPr>
    <p:cViewPr>
      <p:scale>
        <a:sx n="33" d="100"/>
        <a:sy n="33" d="100"/>
      </p:scale>
      <p:origin x="0" y="706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DFF7C-AABD-4FB3-A813-7734A56754CE}" type="datetimeFigureOut">
              <a:rPr lang="en-US" smtClean="0"/>
              <a:pPr/>
              <a:t>12/15/2014</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DD259-2DA6-4771-BBE0-2D0D55094927}" type="slidenum">
              <a:rPr lang="en-US" smtClean="0"/>
              <a:pPr/>
              <a:t>‹#›</a:t>
            </a:fld>
            <a:endParaRPr lang="en-US"/>
          </a:p>
        </p:txBody>
      </p:sp>
    </p:spTree>
    <p:extLst>
      <p:ext uri="{BB962C8B-B14F-4D97-AF65-F5344CB8AC3E}">
        <p14:creationId xmlns:p14="http://schemas.microsoft.com/office/powerpoint/2010/main" val="189584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402F5-5E97-4431-9297-7E304ED92F2F}"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11F3A-B80F-42D7-A47F-7D4E3C2B17C8}"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65A5B-063A-474F-B3C2-AECB79093A7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96FDD259-2DA6-4771-BBE0-2D0D5509492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slide we consider just how common infections are among dialysis patients, especially those with central lines. In the United States, there are about 370,000 people relying on hemodialysis care.  About 75,000 people receive hemodialysis through a central line.  Central lines have a higher risk of infection than a fistula or graft.  The CDC estimates that 37,000 central line associated bloodstream infections may have occurred in U.S. hemodialysis patients in 2008.  Healthcare workers and dialysis facilities can do several things to prevent bloodstream infections and protect patients.</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26857-200F-4606-A9C2-2A19FF801B6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Μόλυνση είναι η πιο κοινή αιτία νοσηλείας και η δεύτερη πιο κοινή αιτία θνησιμότητας μεταξύ των ασθενών που υποβάλλονται σε αιμοκάθαρση (HD), μετά τις καρδιοαγγειακές νόσους. Αιμοκαθαιρόμενοι ασθενείς, καθώς και το προσωπικό της αιμοκάθαρσης είναι ευάλωτα στις αναθέτουσες υγείας που σχετίζονται με λοιμώξεις (</a:t>
            </a:r>
            <a:r>
              <a:rPr lang="el-GR" dirty="0" err="1" smtClean="0"/>
              <a:t>HAIs</a:t>
            </a:r>
            <a:r>
              <a:rPr lang="el-GR" dirty="0" smtClean="0"/>
              <a:t>) λόγω των συχνών και παρατεταμένη έκθεση σε πολλούς πιθανούς μολυντές στο περιβάλλον αιμοκάθαρση. Η εξωσωματική φύση της θεραπείας, τις σχετικές κοινές περιβαλλοντικές συνθήκες και την </a:t>
            </a:r>
            <a:r>
              <a:rPr lang="el-GR" dirty="0" err="1" smtClean="0"/>
              <a:t>ανοσοκαταστολή</a:t>
            </a:r>
            <a:r>
              <a:rPr lang="el-GR" dirty="0" smtClean="0"/>
              <a:t> κατάσταση των ασθενών HD είναι σημαντικοί </a:t>
            </a:r>
            <a:r>
              <a:rPr lang="el-GR" dirty="0" err="1" smtClean="0"/>
              <a:t>προδιαθεσικοί</a:t>
            </a:r>
            <a:r>
              <a:rPr lang="el-GR" dirty="0" smtClean="0"/>
              <a:t> παράγοντες. Η προφανής αυξημένη πιθανότητα μετάδοσης των λοιμώξεων στις ρυθμίσεις HD οδήγησε στη δημιουργία και την εφαρμογή συγκεκριμένων και αυστηρότερων μέτρων πρόληψης και ελέγχου των λοιμώξεων εκτός από τα συνήθη πρότυπα προφυλάξεις.</a:t>
            </a:r>
            <a:endParaRPr lang="en-US" dirty="0" smtClean="0"/>
          </a:p>
          <a:p>
            <a:endParaRPr lang="en-US" dirty="0"/>
          </a:p>
        </p:txBody>
      </p:sp>
      <p:sp>
        <p:nvSpPr>
          <p:cNvPr id="4" name="3 - Θέση αριθμού διαφάνειας"/>
          <p:cNvSpPr>
            <a:spLocks noGrp="1"/>
          </p:cNvSpPr>
          <p:nvPr>
            <p:ph type="sldNum" sz="quarter" idx="10"/>
          </p:nvPr>
        </p:nvSpPr>
        <p:spPr/>
        <p:txBody>
          <a:bodyPr/>
          <a:lstStyle/>
          <a:p>
            <a:fld id="{96FDD259-2DA6-4771-BBE0-2D0D55094927}"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381001"/>
            <a:ext cx="8229600" cy="2209800"/>
          </a:xfrm>
          <a:prstGeom prst="rect">
            <a:avLst/>
          </a:prstGeo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a:prstGeom prst="rect">
            <a:avLst/>
          </a:prstGeo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4" name="Date Placeholder 9"/>
          <p:cNvSpPr>
            <a:spLocks noGrp="1"/>
          </p:cNvSpPr>
          <p:nvPr>
            <p:ph type="dt" sz="half" idx="10"/>
          </p:nvPr>
        </p:nvSpPr>
        <p:spPr>
          <a:xfrm>
            <a:off x="5562600" y="6508750"/>
            <a:ext cx="3001963" cy="274638"/>
          </a:xfrm>
          <a:prstGeom prst="rect">
            <a:avLst/>
          </a:prstGeom>
        </p:spPr>
        <p:txBody>
          <a:bodyPr vert="horz" rtlCol="0"/>
          <a:lstStyle>
            <a:lvl1pPr fontAlgn="auto">
              <a:spcBef>
                <a:spcPts val="0"/>
              </a:spcBef>
              <a:spcAft>
                <a:spcPts val="0"/>
              </a:spcAft>
              <a:defRPr>
                <a:latin typeface="+mn-lt"/>
                <a:cs typeface="+mn-cs"/>
              </a:defRPr>
            </a:lvl1pPr>
            <a:extLst/>
          </a:lstStyle>
          <a:p>
            <a:pPr>
              <a:defRPr/>
            </a:pPr>
            <a:fld id="{8FDF8EA7-6ABF-4066-AB81-BF3FD90FE906}" type="datetimeFigureOut">
              <a:rPr lang="en-US"/>
              <a:pPr>
                <a:defRPr/>
              </a:pPr>
              <a:t>12/15/2014</a:t>
            </a:fld>
            <a:endParaRPr lang="en-US" dirty="0"/>
          </a:p>
        </p:txBody>
      </p:sp>
      <p:sp>
        <p:nvSpPr>
          <p:cNvPr id="5" name="Slide Number Placeholder 10"/>
          <p:cNvSpPr>
            <a:spLocks noGrp="1"/>
          </p:cNvSpPr>
          <p:nvPr>
            <p:ph type="sldNum" sz="quarter" idx="11"/>
          </p:nvPr>
        </p:nvSpPr>
        <p:spPr>
          <a:xfrm>
            <a:off x="8639175" y="6508750"/>
            <a:ext cx="463550" cy="274638"/>
          </a:xfrm>
          <a:prstGeom prst="rect">
            <a:avLst/>
          </a:prstGeom>
        </p:spPr>
        <p:txBody>
          <a:bodyPr vert="horz" rtlCol="0"/>
          <a:lstStyle>
            <a:lvl1pPr fontAlgn="auto">
              <a:spcBef>
                <a:spcPts val="0"/>
              </a:spcBef>
              <a:spcAft>
                <a:spcPts val="0"/>
              </a:spcAft>
              <a:defRPr>
                <a:solidFill>
                  <a:schemeClr val="tx2">
                    <a:shade val="90000"/>
                  </a:schemeClr>
                </a:solidFill>
                <a:latin typeface="+mn-lt"/>
                <a:cs typeface="+mn-cs"/>
              </a:defRPr>
            </a:lvl1pPr>
            <a:extLst/>
          </a:lstStyle>
          <a:p>
            <a:pPr>
              <a:defRPr/>
            </a:pPr>
            <a:fld id="{0249A5A4-7D4E-4DBC-97D0-11B9FBB1904B}" type="slidenum">
              <a:rPr lang="en-US"/>
              <a:pPr>
                <a:defRPr/>
              </a:pPr>
              <a:t>‹#›</a:t>
            </a:fld>
            <a:endParaRPr lang="en-US" dirty="0"/>
          </a:p>
        </p:txBody>
      </p:sp>
      <p:sp>
        <p:nvSpPr>
          <p:cNvPr id="6" name="Footer Placeholder 11"/>
          <p:cNvSpPr>
            <a:spLocks noGrp="1"/>
          </p:cNvSpPr>
          <p:nvPr>
            <p:ph type="ftr" sz="quarter" idx="12"/>
          </p:nvPr>
        </p:nvSpPr>
        <p:spPr>
          <a:xfrm>
            <a:off x="1600200" y="6508750"/>
            <a:ext cx="3906838" cy="274638"/>
          </a:xfrm>
          <a:prstGeom prst="rect">
            <a:avLst/>
          </a:prstGeom>
        </p:spPr>
        <p:txBody>
          <a:bodyPr vert="horz" rtlCol="0"/>
          <a:lstStyle>
            <a:lvl1pPr fontAlgn="auto">
              <a:spcBef>
                <a:spcPts val="0"/>
              </a:spcBef>
              <a:spcAft>
                <a:spcPts val="0"/>
              </a:spcAft>
              <a:defRPr>
                <a:latin typeface="+mn-lt"/>
                <a:cs typeface="+mn-cs"/>
              </a:defRPr>
            </a:lvl1pPr>
            <a:extLst/>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457200" y="1646238"/>
            <a:ext cx="8229600" cy="4525962"/>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62600" y="6400800"/>
            <a:ext cx="3001963" cy="274638"/>
          </a:xfrm>
          <a:prstGeom prst="rect">
            <a:avLst/>
          </a:prstGeom>
        </p:spPr>
        <p:txBody>
          <a:bodyPr/>
          <a:lstStyle>
            <a:lvl1pPr fontAlgn="auto">
              <a:spcBef>
                <a:spcPts val="0"/>
              </a:spcBef>
              <a:spcAft>
                <a:spcPts val="0"/>
              </a:spcAft>
              <a:defRPr>
                <a:latin typeface="+mn-lt"/>
                <a:cs typeface="+mn-cs"/>
              </a:defRPr>
            </a:lvl1pPr>
            <a:extLst/>
          </a:lstStyle>
          <a:p>
            <a:pPr>
              <a:defRPr/>
            </a:pPr>
            <a:fld id="{BBD42515-0DFA-445E-B68C-1B082BC78F94}" type="datetimeFigureOut">
              <a:rPr lang="en-US"/>
              <a:pPr>
                <a:defRPr/>
              </a:pPr>
              <a:t>12/15/2014</a:t>
            </a:fld>
            <a:endParaRPr lang="en-US" dirty="0"/>
          </a:p>
        </p:txBody>
      </p:sp>
      <p:sp>
        <p:nvSpPr>
          <p:cNvPr id="5" name="Footer Placeholder 4"/>
          <p:cNvSpPr>
            <a:spLocks noGrp="1"/>
          </p:cNvSpPr>
          <p:nvPr>
            <p:ph type="ftr" sz="quarter" idx="11"/>
          </p:nvPr>
        </p:nvSpPr>
        <p:spPr>
          <a:xfrm>
            <a:off x="1295400" y="6400800"/>
            <a:ext cx="4211638" cy="274638"/>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a:xfrm>
            <a:off x="8639175" y="6515100"/>
            <a:ext cx="463550" cy="273050"/>
          </a:xfrm>
          <a:prstGeom prst="rect">
            <a:avLst/>
          </a:prstGeom>
        </p:spPr>
        <p:txBody>
          <a:bodyPr/>
          <a:lstStyle>
            <a:lvl1pPr fontAlgn="auto">
              <a:spcBef>
                <a:spcPts val="0"/>
              </a:spcBef>
              <a:spcAft>
                <a:spcPts val="0"/>
              </a:spcAft>
              <a:defRPr>
                <a:latin typeface="+mn-lt"/>
                <a:cs typeface="+mn-cs"/>
              </a:defRPr>
            </a:lvl1pPr>
            <a:extLst/>
          </a:lstStyle>
          <a:p>
            <a:pPr>
              <a:defRPr/>
            </a:pPr>
            <a:fld id="{B0007416-0D16-4F80-A7A5-4D71CA47A34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7.xml"/><Relationship Id="rId7" Type="http://schemas.openxmlformats.org/officeDocument/2006/relationships/image" Target="../media/image14.jpe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notesSlide" Target="../notesSlides/notesSlide3.xml"/><Relationship Id="rId5" Type="http://schemas.openxmlformats.org/officeDocument/2006/relationships/slideLayout" Target="../slideLayouts/slideLayout11.xml"/><Relationship Id="rId10" Type="http://schemas.openxmlformats.org/officeDocument/2006/relationships/image" Target="../media/image6.jpeg"/><Relationship Id="rId4" Type="http://schemas.openxmlformats.org/officeDocument/2006/relationships/tags" Target="../tags/tag8.xml"/><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notesSlide" Target="../notesSlides/notesSlide5.xml"/><Relationship Id="rId4"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1.xml"/><Relationship Id="rId7" Type="http://schemas.openxmlformats.org/officeDocument/2006/relationships/image" Target="../media/image28.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slideLayout" Target="../slideLayouts/slideLayout11.xml"/><Relationship Id="rId4" Type="http://schemas.openxmlformats.org/officeDocument/2006/relationships/tags" Target="../tags/tag22.xml"/><Relationship Id="rId9"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1.xml"/><Relationship Id="rId1" Type="http://schemas.openxmlformats.org/officeDocument/2006/relationships/tags" Target="../tags/tag24.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1.xml"/><Relationship Id="rId1" Type="http://schemas.openxmlformats.org/officeDocument/2006/relationships/tags" Target="../tags/tag25.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6.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3.xml"/><Relationship Id="rId7"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9.jpeg"/><Relationship Id="rId5" Type="http://schemas.openxmlformats.org/officeDocument/2006/relationships/notesSlide" Target="../notesSlides/notesSlide6.xml"/><Relationship Id="rId4"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34.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6.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9.xml"/><Relationship Id="rId7" Type="http://schemas.openxmlformats.org/officeDocument/2006/relationships/image" Target="../media/image41.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6.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openxmlformats.org/officeDocument/2006/relationships/image" Target="../media/image1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928662" y="500042"/>
            <a:ext cx="7772400" cy="1285884"/>
          </a:xfrm>
          <a:noFill/>
          <a:ln>
            <a:miter lim="800000"/>
            <a:headEnd/>
            <a:tailEnd/>
          </a:ln>
        </p:spPr>
        <p:txBody>
          <a:bodyPr vert="horz" wrap="square" tIns="45720" bIns="45720" numCol="1" anchor="t" anchorCtr="0" compatLnSpc="1">
            <a:prstTxWarp prst="textNoShape">
              <a:avLst/>
            </a:prstTxWarp>
          </a:bodyPr>
          <a:lstStyle/>
          <a:p>
            <a:r>
              <a:rPr lang="el-GR" sz="3200" dirty="0" smtClean="0">
                <a:latin typeface="Arial" pitchFamily="34" charset="0"/>
                <a:cs typeface="Arial" pitchFamily="34" charset="0"/>
              </a:rPr>
              <a:t> </a:t>
            </a:r>
            <a:r>
              <a:rPr lang="el-GR" sz="2800" b="1" i="1" dirty="0" smtClean="0">
                <a:latin typeface="Arial" pitchFamily="34" charset="0"/>
                <a:cs typeface="Arial" pitchFamily="34" charset="0"/>
              </a:rPr>
              <a:t>Εκπαίδευση προσωπικού και ασθενών </a:t>
            </a:r>
            <a:br>
              <a:rPr lang="el-GR" sz="2800" b="1" i="1" dirty="0" smtClean="0">
                <a:latin typeface="Arial" pitchFamily="34" charset="0"/>
                <a:cs typeface="Arial" pitchFamily="34" charset="0"/>
              </a:rPr>
            </a:br>
            <a:r>
              <a:rPr lang="el-GR" sz="2800" b="1" i="1" dirty="0" smtClean="0">
                <a:latin typeface="Arial" pitchFamily="34" charset="0"/>
                <a:cs typeface="Arial" pitchFamily="34" charset="0"/>
              </a:rPr>
              <a:t>για την πρόληψη των </a:t>
            </a:r>
            <a:r>
              <a:rPr lang="el-GR" sz="2800" b="1" i="1" dirty="0" smtClean="0">
                <a:latin typeface="Arial" pitchFamily="34" charset="0"/>
                <a:cs typeface="Arial" pitchFamily="34" charset="0"/>
              </a:rPr>
              <a:t>λοιμώξεων </a:t>
            </a:r>
            <a:r>
              <a:rPr lang="el-GR" sz="3200" dirty="0" smtClean="0">
                <a:latin typeface="Arial" pitchFamily="34" charset="0"/>
                <a:cs typeface="Arial" pitchFamily="34" charset="0"/>
              </a:rPr>
              <a:t/>
            </a:r>
            <a:br>
              <a:rPr lang="el-GR" sz="3200" dirty="0" smtClean="0">
                <a:latin typeface="Arial" pitchFamily="34" charset="0"/>
                <a:cs typeface="Arial" pitchFamily="34" charset="0"/>
              </a:rPr>
            </a:br>
            <a:endParaRPr lang="en-US" sz="3200" dirty="0" smtClean="0">
              <a:latin typeface="Arial" pitchFamily="34" charset="0"/>
              <a:cs typeface="Arial" pitchFamily="34" charset="0"/>
            </a:endParaRPr>
          </a:p>
        </p:txBody>
      </p:sp>
      <p:sp>
        <p:nvSpPr>
          <p:cNvPr id="5" name="Subtitle 5"/>
          <p:cNvSpPr>
            <a:spLocks noGrp="1"/>
          </p:cNvSpPr>
          <p:nvPr>
            <p:ph idx="1"/>
          </p:nvPr>
        </p:nvSpPr>
        <p:spPr bwMode="auto">
          <a:xfrm>
            <a:off x="5357818" y="5715016"/>
            <a:ext cx="3328982" cy="641334"/>
          </a:xfrm>
          <a:noFill/>
          <a:ln>
            <a:miter lim="800000"/>
            <a:headEnd/>
            <a:tailEnd/>
          </a:ln>
        </p:spPr>
        <p:txBody>
          <a:bodyPr vert="horz" wrap="square" tIns="45720" bIns="45720" numCol="1" anchor="t" anchorCtr="0" compatLnSpc="1">
            <a:prstTxWarp prst="textNoShape">
              <a:avLst/>
            </a:prstTxWarp>
          </a:bodyPr>
          <a:lstStyle/>
          <a:p>
            <a:pPr algn="r" eaLnBrk="1" hangingPunct="1">
              <a:spcBef>
                <a:spcPct val="0"/>
              </a:spcBef>
              <a:buNone/>
            </a:pPr>
            <a:r>
              <a:rPr lang="el-GR" sz="2400" dirty="0" smtClean="0"/>
              <a:t>                                </a:t>
            </a:r>
            <a:r>
              <a:rPr lang="el-GR" sz="1600" b="1" i="1" dirty="0" smtClean="0">
                <a:latin typeface="Arial Narrow" pitchFamily="34" charset="0"/>
              </a:rPr>
              <a:t>ΧΡΙΣΤΟΔΟΥΛΟΥ ΑΘΑΝΑΣΙΟΣ</a:t>
            </a:r>
            <a:endParaRPr lang="en-US" sz="1600" b="1" i="1" dirty="0" smtClean="0">
              <a:latin typeface="Arial Narrow" pitchFamily="34" charset="0"/>
            </a:endParaRPr>
          </a:p>
        </p:txBody>
      </p:sp>
      <p:pic>
        <p:nvPicPr>
          <p:cNvPr id="6" name="Picture 2" descr="http://blog.doctoranytime.gr/wp-content/uploads/2013/09/vaktiriakh-loimwxh.jpg"/>
          <p:cNvPicPr>
            <a:picLocks noChangeAspect="1" noChangeArrowheads="1"/>
          </p:cNvPicPr>
          <p:nvPr/>
        </p:nvPicPr>
        <p:blipFill>
          <a:blip r:embed="rId2"/>
          <a:srcRect/>
          <a:stretch>
            <a:fillRect/>
          </a:stretch>
        </p:blipFill>
        <p:spPr bwMode="auto">
          <a:xfrm>
            <a:off x="1714480" y="1928802"/>
            <a:ext cx="5929354" cy="3357586"/>
          </a:xfrm>
          <a:prstGeom prst="rect">
            <a:avLst/>
          </a:prstGeom>
          <a:noFill/>
        </p:spPr>
      </p:pic>
    </p:spTree>
  </p:cSld>
  <p:clrMapOvr>
    <a:masterClrMapping/>
  </p:clrMapOvr>
  <p:transition advTm="179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214290"/>
            <a:ext cx="8572560" cy="5976957"/>
          </a:xfrm>
        </p:spPr>
        <p:txBody>
          <a:bodyPr/>
          <a:lstStyle/>
          <a:p>
            <a:pPr algn="l"/>
            <a:r>
              <a:rPr lang="el-GR" sz="2000" b="1" i="1" dirty="0" smtClean="0">
                <a:latin typeface="Arial" pitchFamily="34" charset="0"/>
                <a:cs typeface="Arial" pitchFamily="34" charset="0"/>
              </a:rPr>
              <a:t>  </a:t>
            </a:r>
            <a:br>
              <a:rPr lang="el-GR" sz="2000" b="1" i="1" dirty="0" smtClean="0">
                <a:latin typeface="Arial" pitchFamily="34" charset="0"/>
                <a:cs typeface="Arial" pitchFamily="34" charset="0"/>
              </a:rPr>
            </a:br>
            <a:r>
              <a:rPr lang="el-GR" sz="2000" b="1" i="1" dirty="0" smtClean="0">
                <a:latin typeface="Arial" pitchFamily="34" charset="0"/>
                <a:cs typeface="Arial" pitchFamily="34" charset="0"/>
              </a:rPr>
              <a:t>     Μέτρα Πρόληψης &amp;</a:t>
            </a:r>
            <a:br>
              <a:rPr lang="el-GR" sz="2000" b="1" i="1" dirty="0" smtClean="0">
                <a:latin typeface="Arial" pitchFamily="34" charset="0"/>
                <a:cs typeface="Arial" pitchFamily="34" charset="0"/>
              </a:rPr>
            </a:br>
            <a:r>
              <a:rPr lang="el-GR" sz="2000" b="1" i="1" dirty="0" smtClean="0">
                <a:latin typeface="Arial" pitchFamily="34" charset="0"/>
                <a:cs typeface="Arial" pitchFamily="34" charset="0"/>
              </a:rPr>
              <a:t>     Περιορισμός Οριζόντιας Μετάδοσης Λοιμώξεων</a:t>
            </a:r>
            <a:r>
              <a:rPr lang="en-US" sz="2000" b="1" i="1" dirty="0" smtClean="0">
                <a:latin typeface="Arial" pitchFamily="34" charset="0"/>
                <a:cs typeface="Arial" pitchFamily="34" charset="0"/>
              </a:rPr>
              <a:t>.</a:t>
            </a:r>
            <a:r>
              <a:rPr lang="el-GR" sz="2000" b="1" i="1" dirty="0" smtClean="0">
                <a:latin typeface="Arial" pitchFamily="34" charset="0"/>
                <a:cs typeface="Arial" pitchFamily="34" charset="0"/>
              </a:rPr>
              <a:t> </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1600" b="1" i="1" dirty="0" smtClean="0">
                <a:solidFill>
                  <a:srgbClr val="FF0000"/>
                </a:solidFill>
                <a:latin typeface="Arial" pitchFamily="34" charset="0"/>
                <a:cs typeface="Arial" pitchFamily="34" charset="0"/>
              </a:rPr>
              <a:t>Ειδικά μέτρα: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Υγιεινή χεριών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Βασικές προφυλάξεις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Προφυλάξεις επαφής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Προφυλάξεις μέσω σταγονιδίων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Προφυλάξεις αερογενώς μετάδοσης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Υγιεινή του περιβάλλοντος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l-GR" sz="1600" b="1" i="1" dirty="0" smtClean="0">
                <a:solidFill>
                  <a:srgbClr val="FF0000"/>
                </a:solidFill>
                <a:latin typeface="Arial" pitchFamily="34" charset="0"/>
                <a:cs typeface="Arial" pitchFamily="34" charset="0"/>
              </a:rPr>
              <a:t>Άλλα μέτρα: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Ομαδική νοσηλεία ασθενών με την ίδια λοίμωξη (</a:t>
            </a:r>
            <a:r>
              <a:rPr lang="en-US" sz="1600" i="1" dirty="0" err="1" smtClean="0">
                <a:latin typeface="Arial" pitchFamily="34" charset="0"/>
                <a:cs typeface="Arial" pitchFamily="34" charset="0"/>
              </a:rPr>
              <a:t>cohorting</a:t>
            </a:r>
            <a:r>
              <a:rPr lang="el-GR" sz="1600" i="1" dirty="0" smtClean="0">
                <a:latin typeface="Arial" pitchFamily="34" charset="0"/>
                <a:cs typeface="Arial" pitchFamily="34" charset="0"/>
              </a:rPr>
              <a:t>)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φροντίδα ασθενών με το ίδιο νόσημα από τα ίδια μέλη του προσωπικού.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Εκπαίδευση του προσωπικού.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Επιτήρηση  της συμμόρφωσης.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Επιδημιολογική επιτήρηση  (παθητική, ενεργητική, δοκιμασίες</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ταχείας διάγνωσης).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Διοικητικά μέτρα – τήρηση κατευθυντήριων οδηγιών.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a:latin typeface="Arial" pitchFamily="34" charset="0"/>
              <a:cs typeface="Arial" pitchFamily="34" charset="0"/>
            </a:endParaRPr>
          </a:p>
        </p:txBody>
      </p:sp>
    </p:spTree>
  </p:cSld>
  <p:clrMapOvr>
    <a:masterClrMapping/>
  </p:clrMapOvr>
  <p:transition advTm="29125">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305800" cy="4429156"/>
          </a:xfrm>
        </p:spPr>
        <p:txBody>
          <a:bodyPr>
            <a:noAutofit/>
          </a:bodyPr>
          <a:lstStyle/>
          <a:p>
            <a:pPr eaLnBrk="1" fontAlgn="auto" hangingPunct="1">
              <a:lnSpc>
                <a:spcPct val="85000"/>
              </a:lnSpc>
              <a:spcBef>
                <a:spcPct val="30000"/>
              </a:spcBef>
              <a:spcAft>
                <a:spcPts val="0"/>
              </a:spcAft>
              <a:buFont typeface="Arial" pitchFamily="34" charset="0"/>
              <a:buChar char="•"/>
              <a:defRPr/>
            </a:pPr>
            <a:endParaRPr lang="el-GR" sz="1600" b="1" dirty="0" smtClean="0">
              <a:latin typeface="Arial" pitchFamily="34" charset="0"/>
              <a:cs typeface="Arial" pitchFamily="34" charset="0"/>
            </a:endParaRP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Before</a:t>
            </a:r>
            <a:r>
              <a:rPr lang="en-US" sz="1600" dirty="0" smtClean="0">
                <a:latin typeface="Arial" pitchFamily="34" charset="0"/>
                <a:cs typeface="Arial" pitchFamily="34" charset="0"/>
              </a:rPr>
              <a:t> you touch a patient</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Before</a:t>
            </a:r>
            <a:r>
              <a:rPr lang="en-US" sz="1600" dirty="0" smtClean="0">
                <a:latin typeface="Arial" pitchFamily="34" charset="0"/>
                <a:cs typeface="Arial" pitchFamily="34" charset="0"/>
              </a:rPr>
              <a:t> you inject or infuse</a:t>
            </a:r>
            <a:br>
              <a:rPr lang="en-US" sz="1600" dirty="0" smtClean="0">
                <a:latin typeface="Arial" pitchFamily="34" charset="0"/>
                <a:cs typeface="Arial" pitchFamily="34" charset="0"/>
              </a:rPr>
            </a:br>
            <a:r>
              <a:rPr lang="en-US" sz="1600" dirty="0" smtClean="0">
                <a:latin typeface="Arial" pitchFamily="34" charset="0"/>
                <a:cs typeface="Arial" pitchFamily="34" charset="0"/>
              </a:rPr>
              <a:t>a medication</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Before</a:t>
            </a:r>
            <a:r>
              <a:rPr lang="en-US" sz="1600" dirty="0" smtClean="0">
                <a:latin typeface="Arial" pitchFamily="34" charset="0"/>
                <a:cs typeface="Arial" pitchFamily="34" charset="0"/>
              </a:rPr>
              <a:t> you cannulate a</a:t>
            </a:r>
            <a:br>
              <a:rPr lang="en-US" sz="1600" dirty="0" smtClean="0">
                <a:latin typeface="Arial" pitchFamily="34" charset="0"/>
                <a:cs typeface="Arial" pitchFamily="34" charset="0"/>
              </a:rPr>
            </a:br>
            <a:r>
              <a:rPr lang="en-US" sz="1600" dirty="0" smtClean="0">
                <a:latin typeface="Arial" pitchFamily="34" charset="0"/>
                <a:cs typeface="Arial" pitchFamily="34" charset="0"/>
              </a:rPr>
              <a:t>fistula/graft or access a catheter</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After </a:t>
            </a:r>
            <a:r>
              <a:rPr lang="en-US" sz="1600" dirty="0" smtClean="0">
                <a:latin typeface="Arial" pitchFamily="34" charset="0"/>
                <a:cs typeface="Arial" pitchFamily="34" charset="0"/>
              </a:rPr>
              <a:t>you touch </a:t>
            </a:r>
            <a:r>
              <a:rPr lang="en-US" sz="1600" dirty="0">
                <a:latin typeface="Arial" pitchFamily="34" charset="0"/>
                <a:cs typeface="Arial" pitchFamily="34" charset="0"/>
              </a:rPr>
              <a:t>a </a:t>
            </a:r>
            <a:r>
              <a:rPr lang="en-US" sz="1600" dirty="0" smtClean="0">
                <a:latin typeface="Arial" pitchFamily="34" charset="0"/>
                <a:cs typeface="Arial" pitchFamily="34" charset="0"/>
              </a:rPr>
              <a:t>patient</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After </a:t>
            </a:r>
            <a:r>
              <a:rPr lang="en-US" sz="1600" dirty="0" smtClean="0">
                <a:latin typeface="Arial" pitchFamily="34" charset="0"/>
                <a:cs typeface="Arial" pitchFamily="34" charset="0"/>
              </a:rPr>
              <a:t>you touch blood, body fluids, mucous membranes, wound dressings, or dialysis fluids (e.g., spent dialysate)</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After </a:t>
            </a:r>
            <a:r>
              <a:rPr lang="en-US" sz="1600" dirty="0" smtClean="0">
                <a:latin typeface="Arial" pitchFamily="34" charset="0"/>
                <a:cs typeface="Arial" pitchFamily="34" charset="0"/>
              </a:rPr>
              <a:t>you touch medical equipment or other items at the dialysis station</a:t>
            </a:r>
          </a:p>
          <a:p>
            <a:pPr eaLnBrk="1" fontAlgn="auto" hangingPunct="1">
              <a:lnSpc>
                <a:spcPct val="85000"/>
              </a:lnSpc>
              <a:spcBef>
                <a:spcPct val="30000"/>
              </a:spcBef>
              <a:spcAft>
                <a:spcPts val="0"/>
              </a:spcAft>
              <a:buFont typeface="Arial" pitchFamily="34" charset="0"/>
              <a:buChar char="•"/>
              <a:defRPr/>
            </a:pPr>
            <a:r>
              <a:rPr lang="en-US" sz="1600" b="1" dirty="0" smtClean="0">
                <a:latin typeface="Arial" pitchFamily="34" charset="0"/>
                <a:cs typeface="Arial" pitchFamily="34" charset="0"/>
              </a:rPr>
              <a:t>After</a:t>
            </a:r>
            <a:r>
              <a:rPr lang="en-US" sz="1600" dirty="0" smtClean="0">
                <a:latin typeface="Arial" pitchFamily="34" charset="0"/>
                <a:cs typeface="Arial" pitchFamily="34" charset="0"/>
              </a:rPr>
              <a:t> you remove gloves</a:t>
            </a:r>
          </a:p>
          <a:p>
            <a:pPr marL="0" indent="0" eaLnBrk="1" fontAlgn="auto" hangingPunct="1">
              <a:lnSpc>
                <a:spcPct val="85000"/>
              </a:lnSpc>
              <a:spcBef>
                <a:spcPct val="30000"/>
              </a:spcBef>
              <a:spcAft>
                <a:spcPts val="0"/>
              </a:spcAft>
              <a:buFont typeface="Arial" pitchFamily="34" charset="0"/>
              <a:buNone/>
              <a:defRPr/>
            </a:pPr>
            <a:endParaRPr lang="en-US" sz="1600" dirty="0" smtClean="0">
              <a:latin typeface="Arial" pitchFamily="34" charset="0"/>
              <a:cs typeface="Arial" pitchFamily="34" charset="0"/>
            </a:endParaRPr>
          </a:p>
          <a:p>
            <a:pPr marL="0" indent="0" eaLnBrk="1" fontAlgn="auto" hangingPunct="1">
              <a:lnSpc>
                <a:spcPct val="85000"/>
              </a:lnSpc>
              <a:spcBef>
                <a:spcPct val="30000"/>
              </a:spcBef>
              <a:spcAft>
                <a:spcPts val="0"/>
              </a:spcAft>
              <a:buFont typeface="Arial" pitchFamily="34" charset="0"/>
              <a:buNone/>
              <a:defRPr/>
            </a:pPr>
            <a:endParaRPr lang="el-GR" sz="1600" i="1" dirty="0" smtClean="0">
              <a:latin typeface="Arial" pitchFamily="34" charset="0"/>
              <a:cs typeface="Arial" pitchFamily="34" charset="0"/>
            </a:endParaRPr>
          </a:p>
          <a:p>
            <a:pPr marL="0" indent="0" eaLnBrk="1" fontAlgn="auto" hangingPunct="1">
              <a:lnSpc>
                <a:spcPct val="85000"/>
              </a:lnSpc>
              <a:spcBef>
                <a:spcPct val="30000"/>
              </a:spcBef>
              <a:spcAft>
                <a:spcPts val="0"/>
              </a:spcAft>
              <a:buFont typeface="Arial" pitchFamily="34" charset="0"/>
              <a:buNone/>
              <a:defRPr/>
            </a:pPr>
            <a:endParaRPr lang="el-GR" sz="1600" i="1" dirty="0" smtClean="0">
              <a:latin typeface="Arial" pitchFamily="34" charset="0"/>
              <a:cs typeface="Arial" pitchFamily="34" charset="0"/>
            </a:endParaRPr>
          </a:p>
          <a:p>
            <a:pPr marL="0" indent="0" eaLnBrk="1" fontAlgn="auto" hangingPunct="1">
              <a:lnSpc>
                <a:spcPct val="85000"/>
              </a:lnSpc>
              <a:spcBef>
                <a:spcPct val="30000"/>
              </a:spcBef>
              <a:spcAft>
                <a:spcPts val="0"/>
              </a:spcAft>
              <a:buFont typeface="Arial" pitchFamily="34" charset="0"/>
              <a:buNone/>
              <a:defRPr/>
            </a:pPr>
            <a:endParaRPr lang="el-GR" sz="1600" i="1" dirty="0" smtClean="0">
              <a:latin typeface="Arial" pitchFamily="34" charset="0"/>
              <a:cs typeface="Arial" pitchFamily="34" charset="0"/>
            </a:endParaRPr>
          </a:p>
          <a:p>
            <a:pPr marL="0" indent="0" eaLnBrk="1" fontAlgn="auto" hangingPunct="1">
              <a:lnSpc>
                <a:spcPct val="85000"/>
              </a:lnSpc>
              <a:spcBef>
                <a:spcPct val="30000"/>
              </a:spcBef>
              <a:spcAft>
                <a:spcPts val="0"/>
              </a:spcAft>
              <a:buFont typeface="Arial" pitchFamily="34" charset="0"/>
              <a:buNone/>
              <a:defRPr/>
            </a:pPr>
            <a:r>
              <a:rPr lang="en-US" sz="1600" i="1" dirty="0" smtClean="0">
                <a:latin typeface="Arial" pitchFamily="34" charset="0"/>
                <a:cs typeface="Arial" pitchFamily="34" charset="0"/>
              </a:rPr>
              <a:t>Remember</a:t>
            </a:r>
            <a:r>
              <a:rPr lang="en-US" sz="1600" b="1" i="1" dirty="0">
                <a:latin typeface="Arial" pitchFamily="34" charset="0"/>
                <a:cs typeface="Arial" pitchFamily="34" charset="0"/>
              </a:rPr>
              <a:t>:</a:t>
            </a:r>
            <a:r>
              <a:rPr lang="en-US" sz="1600" b="1" i="1" dirty="0" smtClean="0">
                <a:latin typeface="Arial" pitchFamily="34" charset="0"/>
                <a:cs typeface="Arial" pitchFamily="34" charset="0"/>
              </a:rPr>
              <a:t> perform </a:t>
            </a:r>
            <a:r>
              <a:rPr lang="en-US" sz="1600" b="1" i="1" dirty="0">
                <a:latin typeface="Arial" pitchFamily="34" charset="0"/>
                <a:cs typeface="Arial" pitchFamily="34" charset="0"/>
              </a:rPr>
              <a:t>hand hygiene </a:t>
            </a:r>
            <a:r>
              <a:rPr lang="en-US" sz="1600" i="1" dirty="0" smtClean="0">
                <a:latin typeface="Arial" pitchFamily="34" charset="0"/>
                <a:cs typeface="Arial" pitchFamily="34" charset="0"/>
              </a:rPr>
              <a:t>between</a:t>
            </a: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each </a:t>
            </a:r>
            <a:r>
              <a:rPr lang="en-US" sz="1600" i="1" dirty="0">
                <a:latin typeface="Arial" pitchFamily="34" charset="0"/>
                <a:cs typeface="Arial" pitchFamily="34" charset="0"/>
              </a:rPr>
              <a:t>patient or </a:t>
            </a:r>
            <a:r>
              <a:rPr lang="en-US" sz="1600" i="1" dirty="0" smtClean="0">
                <a:latin typeface="Arial" pitchFamily="34" charset="0"/>
                <a:cs typeface="Arial" pitchFamily="34" charset="0"/>
              </a:rPr>
              <a:t>station</a:t>
            </a:r>
            <a:r>
              <a:rPr lang="el-GR" sz="1600" i="1" dirty="0" smtClean="0">
                <a:latin typeface="Arial" pitchFamily="34" charset="0"/>
                <a:cs typeface="Arial" pitchFamily="34" charset="0"/>
              </a:rPr>
              <a:t> !!</a:t>
            </a:r>
            <a:endParaRPr lang="en-US" sz="1600" i="1" dirty="0">
              <a:latin typeface="Arial" pitchFamily="34" charset="0"/>
              <a:cs typeface="Arial" pitchFamily="34" charset="0"/>
            </a:endParaRPr>
          </a:p>
        </p:txBody>
      </p:sp>
      <p:pic>
        <p:nvPicPr>
          <p:cNvPr id="6" name="Picture 5" descr="Hand Hygiene Saves Lives"/>
          <p:cNvPicPr>
            <a:picLocks noChangeAspect="1"/>
          </p:cNvPicPr>
          <p:nvPr>
            <p:custDataLst>
              <p:tags r:id="rId3"/>
            </p:custDataLst>
          </p:nvPr>
        </p:nvPicPr>
        <p:blipFill>
          <a:blip r:embed="rId7"/>
          <a:stretch>
            <a:fillRect/>
          </a:stretch>
        </p:blipFill>
        <p:spPr>
          <a:xfrm>
            <a:off x="7215206" y="4143380"/>
            <a:ext cx="1357314" cy="1357322"/>
          </a:xfrm>
          <a:prstGeom prst="rect">
            <a:avLst/>
          </a:prstGeom>
          <a:ln w="15875" cap="rnd">
            <a:solidFill>
              <a:schemeClr val="tx1"/>
            </a:solidFill>
          </a:ln>
          <a:effectLst>
            <a:outerShdw blurRad="50800" dist="50800" dir="5400000" algn="ctr" rotWithShape="0">
              <a:schemeClr val="tx1">
                <a:lumMod val="50000"/>
              </a:schemeClr>
            </a:outerShdw>
          </a:effectLst>
        </p:spPr>
      </p:pic>
      <p:graphicFrame>
        <p:nvGraphicFramePr>
          <p:cNvPr id="19460" name="Object 191" descr="Image of a hand with germs labeled. Tagline reads &quot;protect patients, protect yourself.&quot;"/>
          <p:cNvGraphicFramePr>
            <a:graphicFrameLocks noChangeAspect="1"/>
          </p:cNvGraphicFramePr>
          <p:nvPr/>
        </p:nvGraphicFramePr>
        <p:xfrm>
          <a:off x="6000760" y="1357298"/>
          <a:ext cx="2861262" cy="1571636"/>
        </p:xfrm>
        <a:graphic>
          <a:graphicData uri="http://schemas.openxmlformats.org/presentationml/2006/ole">
            <mc:AlternateContent xmlns:mc="http://schemas.openxmlformats.org/markup-compatibility/2006">
              <mc:Choice xmlns:v="urn:schemas-microsoft-com:vml" Requires="v">
                <p:oleObj spid="_x0000_s45059" name="Acrobat Document" r:id="rId8" imgW="8132400" imgH="5479920" progId="AcroExch.Document.7">
                  <p:embed/>
                </p:oleObj>
              </mc:Choice>
              <mc:Fallback>
                <p:oleObj name="Acrobat Document" r:id="rId8" imgW="8132400" imgH="5479920" progId="AcroExch.Document.7">
                  <p:embed/>
                  <p:pic>
                    <p:nvPicPr>
                      <p:cNvPr id="0" name="Object 191" descr="Image of a hand with germs labeled. Tagline reads &quot;protect patients, protect yourself.&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60" y="1357298"/>
                        <a:ext cx="2861262" cy="157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609600" y="228600"/>
            <a:ext cx="8229600" cy="842946"/>
          </a:xfrm>
        </p:spPr>
        <p:txBody>
          <a:bodyPr>
            <a:normAutofit fontScale="90000"/>
          </a:bodyPr>
          <a:lstStyle/>
          <a:p>
            <a:pPr eaLnBrk="1" fontAlgn="auto" hangingPunct="1">
              <a:spcAft>
                <a:spcPts val="0"/>
              </a:spcAft>
              <a:defRPr/>
            </a:pPr>
            <a:r>
              <a:rPr lang="en-US" sz="2200" i="1" dirty="0" smtClean="0">
                <a:latin typeface="Arial" pitchFamily="34" charset="0"/>
                <a:cs typeface="Arial" pitchFamily="34" charset="0"/>
              </a:rPr>
              <a:t>Perform Hand Hygiene</a:t>
            </a:r>
            <a:r>
              <a:rPr lang="el-GR" sz="2200" i="1" dirty="0" smtClean="0">
                <a:latin typeface="Arial" pitchFamily="34" charset="0"/>
                <a:cs typeface="Arial" pitchFamily="34" charset="0"/>
              </a:rPr>
              <a:t/>
            </a:r>
            <a:br>
              <a:rPr lang="el-GR" sz="2200" i="1" dirty="0" smtClean="0">
                <a:latin typeface="Arial" pitchFamily="34" charset="0"/>
                <a:cs typeface="Arial" pitchFamily="34" charset="0"/>
              </a:rPr>
            </a:br>
            <a:r>
              <a:rPr lang="en-US" sz="2200" b="1" i="1" dirty="0" smtClean="0">
                <a:latin typeface="Arial" pitchFamily="34" charset="0"/>
                <a:cs typeface="Arial" pitchFamily="34" charset="0"/>
              </a:rPr>
              <a:t>When</a:t>
            </a:r>
            <a:r>
              <a:rPr lang="en-US" sz="2200" i="1" dirty="0" smtClean="0">
                <a:latin typeface="Arial" pitchFamily="34" charset="0"/>
                <a:cs typeface="Arial" pitchFamily="34" charset="0"/>
              </a:rPr>
              <a:t> you should perform hand hygiene</a:t>
            </a:r>
            <a:br>
              <a:rPr lang="en-US" sz="2200" i="1" dirty="0" smtClean="0">
                <a:latin typeface="Arial" pitchFamily="34" charset="0"/>
                <a:cs typeface="Arial" pitchFamily="34" charset="0"/>
              </a:rPr>
            </a:br>
            <a:r>
              <a:rPr lang="en-US" sz="3600" dirty="0" smtClean="0"/>
              <a:t/>
            </a:r>
            <a:br>
              <a:rPr lang="en-US" sz="3600" dirty="0" smtClean="0"/>
            </a:br>
            <a:endParaRPr lang="en-US" sz="3100" i="1" dirty="0"/>
          </a:p>
        </p:txBody>
      </p:sp>
      <p:pic>
        <p:nvPicPr>
          <p:cNvPr id="8" name="Picture 4"/>
          <p:cNvPicPr>
            <a:picLocks noChangeAspect="1"/>
          </p:cNvPicPr>
          <p:nvPr>
            <p:custDataLst>
              <p:tags r:id="rId4"/>
            </p:custDataLst>
          </p:nvPr>
        </p:nvPicPr>
        <p:blipFill>
          <a:blip r:embed="rId10"/>
          <a:srcRect/>
          <a:stretch>
            <a:fillRect/>
          </a:stretch>
        </p:blipFill>
        <p:spPr bwMode="auto">
          <a:xfrm>
            <a:off x="500034" y="5643578"/>
            <a:ext cx="8201053" cy="757222"/>
          </a:xfrm>
          <a:prstGeom prst="rect">
            <a:avLst/>
          </a:prstGeom>
          <a:noFill/>
          <a:ln w="9525">
            <a:noFill/>
            <a:miter lim="800000"/>
            <a:headEnd/>
            <a:tailEnd/>
          </a:ln>
        </p:spPr>
      </p:pic>
    </p:spTree>
    <p:custDataLst>
      <p:tags r:id="rId2"/>
    </p:custDataLst>
  </p:cSld>
  <p:clrMapOvr>
    <a:masterClrMapping/>
  </p:clrMapOvr>
  <p:transition advTm="32963">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a:off x="2143108" y="357166"/>
            <a:ext cx="5072098" cy="6072230"/>
          </a:xfrm>
          <a:prstGeom prst="rect">
            <a:avLst/>
          </a:prstGeom>
          <a:noFill/>
          <a:ln w="9525">
            <a:noFill/>
            <a:miter lim="800000"/>
            <a:headEnd/>
            <a:tailEnd/>
          </a:ln>
          <a:effectLst/>
        </p:spPr>
      </p:pic>
    </p:spTree>
  </p:cSld>
  <p:clrMapOvr>
    <a:masterClrMapping/>
  </p:clrMapOvr>
  <p:transition advTm="22089">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234" y="381000"/>
            <a:ext cx="8229600" cy="6119833"/>
          </a:xfrm>
        </p:spPr>
        <p:txBody>
          <a:bodyPr/>
          <a:lstStyle/>
          <a:p>
            <a:pPr algn="l"/>
            <a:r>
              <a:rPr lang="el-GR" sz="2400" i="1" dirty="0" smtClean="0">
                <a:solidFill>
                  <a:srgbClr val="FF0000"/>
                </a:solidFill>
              </a:rPr>
              <a:t>   </a:t>
            </a:r>
            <a:r>
              <a:rPr lang="el-GR" sz="2000" b="1" i="1" dirty="0" smtClean="0">
                <a:solidFill>
                  <a:srgbClr val="FF0000"/>
                </a:solidFill>
                <a:latin typeface="Arial" pitchFamily="34" charset="0"/>
                <a:cs typeface="Arial" pitchFamily="34" charset="0"/>
              </a:rPr>
              <a:t>Υγιεινή χεριών</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l-GR" sz="2000" b="1" dirty="0" smtClean="0">
                <a:latin typeface="Arial" pitchFamily="34" charset="0"/>
                <a:cs typeface="Arial" pitchFamily="34" charset="0"/>
              </a:rPr>
              <a:t> </a:t>
            </a:r>
            <a:r>
              <a:rPr lang="el-GR" sz="2000" dirty="0" smtClean="0"/>
              <a:t/>
            </a:r>
            <a:br>
              <a:rPr lang="el-GR" sz="2000" dirty="0" smtClean="0"/>
            </a:br>
            <a:r>
              <a:rPr lang="el-GR" sz="2000" dirty="0" smtClean="0"/>
              <a:t>  </a:t>
            </a:r>
            <a:r>
              <a:rPr lang="el-GR" sz="2000" i="1" dirty="0" smtClean="0">
                <a:latin typeface="Arial" pitchFamily="34" charset="0"/>
                <a:cs typeface="Arial" pitchFamily="34" charset="0"/>
              </a:rPr>
              <a:t>«Οι </a:t>
            </a:r>
            <a:r>
              <a:rPr lang="el-GR" sz="2000" b="1" i="1" dirty="0" smtClean="0">
                <a:latin typeface="Arial" pitchFamily="34" charset="0"/>
                <a:cs typeface="Arial" pitchFamily="34" charset="0"/>
              </a:rPr>
              <a:t>10 κυριότερες αιτίες </a:t>
            </a:r>
            <a:r>
              <a:rPr lang="el-GR" sz="2000" i="1" dirty="0" smtClean="0">
                <a:latin typeface="Arial" pitchFamily="34" charset="0"/>
                <a:cs typeface="Arial" pitchFamily="34" charset="0"/>
              </a:rPr>
              <a:t>πρόκλησης νοσοκομειακών λοιμώξεων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είναι τα </a:t>
            </a:r>
            <a:r>
              <a:rPr lang="el-GR" sz="2000" b="1" i="1" dirty="0" smtClean="0">
                <a:latin typeface="Arial" pitchFamily="34" charset="0"/>
                <a:cs typeface="Arial" pitchFamily="34" charset="0"/>
              </a:rPr>
              <a:t>10 δάκτυλα </a:t>
            </a:r>
            <a:r>
              <a:rPr lang="el-GR" sz="2000" i="1" dirty="0" smtClean="0">
                <a:latin typeface="Arial" pitchFamily="34" charset="0"/>
                <a:cs typeface="Arial" pitchFamily="34" charset="0"/>
              </a:rPr>
              <a:t>των χεριών μας».</a:t>
            </a:r>
            <a:r>
              <a:rPr lang="en-US" sz="2000" dirty="0" smtClean="0"/>
              <a:t/>
            </a:r>
            <a:br>
              <a:rPr lang="en-US" sz="2000" dirty="0" smtClean="0"/>
            </a:br>
            <a:r>
              <a:rPr lang="el-GR" sz="2000" dirty="0" smtClean="0"/>
              <a:t> </a:t>
            </a:r>
            <a:r>
              <a:rPr lang="en-US" sz="2000" dirty="0" smtClean="0"/>
              <a:t/>
            </a:r>
            <a:br>
              <a:rPr lang="en-US" sz="2000" dirty="0" smtClean="0"/>
            </a:br>
            <a:r>
              <a:rPr lang="en-US" sz="2000" dirty="0" smtClean="0"/>
              <a:t> </a:t>
            </a:r>
            <a:r>
              <a:rPr lang="el-GR" sz="2000" dirty="0" smtClean="0"/>
              <a:t>  </a:t>
            </a:r>
            <a:r>
              <a:rPr lang="el-GR" sz="1600" i="1" dirty="0" smtClean="0">
                <a:latin typeface="Arial" pitchFamily="34" charset="0"/>
                <a:cs typeface="Arial" pitchFamily="34" charset="0"/>
              </a:rPr>
              <a:t>Η υγιεινή των χεριών αναφέρεται στο πλύσιμο με σαπούνι και νερό,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στη χρήση αντισηπτικών διαλυμάτων και στη χειρουργική αντισηψία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των χεριών.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Από ΟΛΟ το προσωπικό και για ΟΛΟΥΣ τους ασθενείς.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Πριν και μετά την επαφή με τον άρρωστο ή</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το περιβάλλον που γειτνιάζει άμεσα με αυτόν.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Μετά από διαδικασίες στον ίδιο ασθενή</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(αποφυγή διασταυρούμενης μόλυνσης από</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διαφορετικά σημεία του σώματος του).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Ανεξάρτητα από τη χρήση γαντιών.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2000" dirty="0" smtClean="0"/>
              <a:t/>
            </a:r>
            <a:br>
              <a:rPr lang="en-US" sz="2000" dirty="0" smtClean="0"/>
            </a:br>
            <a:endParaRPr lang="en-US" sz="2000" dirty="0">
              <a:latin typeface="Arial" pitchFamily="34" charset="0"/>
              <a:cs typeface="Arial" pitchFamily="34" charset="0"/>
            </a:endParaRPr>
          </a:p>
        </p:txBody>
      </p:sp>
      <p:pic>
        <p:nvPicPr>
          <p:cNvPr id="4" name="Picture 2" descr="C:\Users\chris\Pictures\wash_hands.jpg"/>
          <p:cNvPicPr>
            <a:picLocks noChangeAspect="1" noChangeArrowheads="1"/>
          </p:cNvPicPr>
          <p:nvPr/>
        </p:nvPicPr>
        <p:blipFill>
          <a:blip r:embed="rId2"/>
          <a:srcRect/>
          <a:stretch>
            <a:fillRect/>
          </a:stretch>
        </p:blipFill>
        <p:spPr bwMode="auto">
          <a:xfrm>
            <a:off x="5786446" y="3286124"/>
            <a:ext cx="3071834" cy="2857520"/>
          </a:xfrm>
          <a:prstGeom prst="rect">
            <a:avLst/>
          </a:prstGeom>
          <a:noFill/>
        </p:spPr>
      </p:pic>
    </p:spTree>
  </p:cSld>
  <p:clrMapOvr>
    <a:masterClrMapping/>
  </p:clrMapOvr>
  <p:transition advTm="3059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Pictures\17T41UBTU.jpg"/>
          <p:cNvPicPr>
            <a:picLocks noGrp="1" noChangeAspect="1" noChangeArrowheads="1"/>
          </p:cNvPicPr>
          <p:nvPr>
            <p:ph idx="1"/>
          </p:nvPr>
        </p:nvPicPr>
        <p:blipFill>
          <a:blip r:embed="rId2"/>
          <a:srcRect/>
          <a:stretch>
            <a:fillRect/>
          </a:stretch>
        </p:blipFill>
        <p:spPr bwMode="auto">
          <a:xfrm>
            <a:off x="1714480" y="285728"/>
            <a:ext cx="5357850" cy="6215106"/>
          </a:xfrm>
          <a:prstGeom prst="rect">
            <a:avLst/>
          </a:prstGeom>
          <a:noFill/>
        </p:spPr>
      </p:pic>
    </p:spTree>
  </p:cSld>
  <p:clrMapOvr>
    <a:masterClrMapping/>
  </p:clrMapOvr>
  <p:transition advTm="285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1643042" y="285728"/>
            <a:ext cx="5429288" cy="6143668"/>
          </a:xfrm>
          <a:prstGeom prst="rect">
            <a:avLst/>
          </a:prstGeom>
          <a:noFill/>
          <a:ln w="9525">
            <a:noFill/>
            <a:miter lim="800000"/>
            <a:headEnd/>
            <a:tailEnd/>
          </a:ln>
          <a:effectLst/>
        </p:spPr>
      </p:pic>
    </p:spTree>
  </p:cSld>
  <p:clrMapOvr>
    <a:masterClrMapping/>
  </p:clrMapOvr>
  <p:transition advTm="316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234" y="381000"/>
            <a:ext cx="8229600" cy="5976957"/>
          </a:xfrm>
        </p:spPr>
        <p:txBody>
          <a:bodyPr/>
          <a:lstStyle/>
          <a:p>
            <a:pPr algn="l"/>
            <a:r>
              <a:rPr lang="el-GR" sz="2000" b="1" i="1" dirty="0" smtClean="0">
                <a:latin typeface="Arial" pitchFamily="34" charset="0"/>
                <a:cs typeface="Arial" pitchFamily="34" charset="0"/>
              </a:rPr>
              <a:t>Χρησιμοποιήστε τα Μέσα Ατομικής Προστασίας (ΜΑΠ) Σωστά !! Για τη δική σας προστασία και την προστασία των ασθενών</a:t>
            </a:r>
            <a:r>
              <a:rPr lang="el-GR" sz="2000" b="1" dirty="0" smtClean="0"/>
              <a:t/>
            </a:r>
            <a:br>
              <a:rPr lang="el-GR" sz="2000" b="1" dirty="0" smtClean="0"/>
            </a:br>
            <a:r>
              <a:rPr lang="el-GR" sz="2000" b="1" dirty="0" smtClean="0"/>
              <a:t/>
            </a:r>
            <a:br>
              <a:rPr lang="el-GR" sz="2000" b="1" dirty="0" smtClean="0"/>
            </a:br>
            <a:r>
              <a:rPr lang="el-GR" sz="1600" i="1" dirty="0" smtClean="0">
                <a:latin typeface="Arial" pitchFamily="34" charset="0"/>
                <a:cs typeface="Arial" pitchFamily="34" charset="0"/>
              </a:rPr>
              <a:t>Φοράτε γάντια, ποδιά και  προστασία  προσώπου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όταν νομίζετε ότι μπορεί να έρθετε σε επαφή με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το αίμα ή άλλα δυνητικά μολυσματικά υλικά.</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Αλλάξτε γάντια κατά τη διάρκεια της φροντίδας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του ασθενούς αν τα χέρια σας θα περάσουν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από ένα μολυσμένο σημείο του σώματος του σε ένα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καθαρό σημείο.</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Αφαιρέστε τα γάντια μετά την επαφή με τον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ασθενή ή και το περιβάλλον του</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(συμπεριλαμβανομένου του ιατρικού εξοπλισμού.)</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Μην φοράτε το ίδιο ζευγάρι γάντια για την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φροντίδα περισσότερων από έναν ασθενή.</a:t>
            </a: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endParaRPr lang="en-US" sz="2000" b="1" i="1" dirty="0">
              <a:latin typeface="Arial" pitchFamily="34" charset="0"/>
              <a:cs typeface="Arial" pitchFamily="34" charset="0"/>
            </a:endParaRPr>
          </a:p>
        </p:txBody>
      </p:sp>
      <p:pic>
        <p:nvPicPr>
          <p:cNvPr id="5" name="Picture 2" descr="C:\Users\chris\Pictures\hqdefault.jpg"/>
          <p:cNvPicPr>
            <a:picLocks noChangeAspect="1" noChangeArrowheads="1"/>
          </p:cNvPicPr>
          <p:nvPr/>
        </p:nvPicPr>
        <p:blipFill>
          <a:blip r:embed="rId3"/>
          <a:srcRect/>
          <a:stretch>
            <a:fillRect/>
          </a:stretch>
        </p:blipFill>
        <p:spPr bwMode="auto">
          <a:xfrm>
            <a:off x="5286380" y="1357298"/>
            <a:ext cx="3571900" cy="4214842"/>
          </a:xfrm>
          <a:prstGeom prst="rect">
            <a:avLst/>
          </a:prstGeom>
          <a:noFill/>
        </p:spPr>
      </p:pic>
      <p:pic>
        <p:nvPicPr>
          <p:cNvPr id="6"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1571613"/>
            <a:ext cx="7786742" cy="4524315"/>
          </a:xfrm>
          <a:prstGeom prst="rect">
            <a:avLst/>
          </a:prstGeom>
        </p:spPr>
        <p:txBody>
          <a:bodyPr wrap="square">
            <a:spAutoFit/>
          </a:bodyPr>
          <a:lstStyle/>
          <a:p>
            <a:r>
              <a:rPr lang="el-GR" sz="1600" i="1" dirty="0" smtClean="0">
                <a:latin typeface="Arial" pitchFamily="34" charset="0"/>
                <a:cs typeface="Arial" pitchFamily="34" charset="0"/>
              </a:rPr>
              <a:t>Φοράτε γάντια και άλλα μέσα ατομικής </a:t>
            </a:r>
          </a:p>
          <a:p>
            <a:r>
              <a:rPr lang="el-GR" sz="1600" i="1" dirty="0" smtClean="0">
                <a:latin typeface="Arial" pitchFamily="34" charset="0"/>
                <a:cs typeface="Arial" pitchFamily="34" charset="0"/>
              </a:rPr>
              <a:t>προστασίας (ΜΑΠ) για όλη τη φροντίδα </a:t>
            </a:r>
          </a:p>
          <a:p>
            <a:r>
              <a:rPr lang="el-GR" sz="1600" i="1" dirty="0" smtClean="0">
                <a:latin typeface="Arial" pitchFamily="34" charset="0"/>
                <a:cs typeface="Arial" pitchFamily="34" charset="0"/>
              </a:rPr>
              <a:t>του ασθενούς.</a:t>
            </a:r>
          </a:p>
          <a:p>
            <a:endParaRPr lang="el-GR" sz="1600" i="1" dirty="0" smtClean="0">
              <a:latin typeface="Arial" pitchFamily="34" charset="0"/>
              <a:cs typeface="Arial" pitchFamily="34" charset="0"/>
            </a:endParaRPr>
          </a:p>
          <a:p>
            <a:r>
              <a:rPr lang="el-GR" sz="1600" i="1" dirty="0" smtClean="0">
                <a:latin typeface="Arial" pitchFamily="34" charset="0"/>
                <a:cs typeface="Arial" pitchFamily="34" charset="0"/>
              </a:rPr>
              <a:t>Προωθήστε την αγγειακή πρόσβαση </a:t>
            </a:r>
          </a:p>
          <a:p>
            <a:r>
              <a:rPr lang="el-GR" sz="1600" i="1" dirty="0" smtClean="0">
                <a:latin typeface="Arial" pitchFamily="34" charset="0"/>
                <a:cs typeface="Arial" pitchFamily="34" charset="0"/>
              </a:rPr>
              <a:t>με ασφάλεια.</a:t>
            </a:r>
          </a:p>
          <a:p>
            <a:endParaRPr lang="el-GR" sz="1600" i="1" dirty="0" smtClean="0">
              <a:latin typeface="Arial" pitchFamily="34" charset="0"/>
              <a:cs typeface="Arial" pitchFamily="34" charset="0"/>
            </a:endParaRPr>
          </a:p>
          <a:p>
            <a:r>
              <a:rPr lang="el-GR" sz="1600" i="1" dirty="0" smtClean="0">
                <a:latin typeface="Arial" pitchFamily="34" charset="0"/>
                <a:cs typeface="Arial" pitchFamily="34" charset="0"/>
              </a:rPr>
              <a:t>Ξεχωρίστε  καθαρές περιοχές από</a:t>
            </a:r>
          </a:p>
          <a:p>
            <a:r>
              <a:rPr lang="el-GR" sz="1600" i="1" dirty="0" smtClean="0">
                <a:latin typeface="Arial" pitchFamily="34" charset="0"/>
                <a:cs typeface="Arial" pitchFamily="34" charset="0"/>
              </a:rPr>
              <a:t> μολυσμένες περιοχές. </a:t>
            </a:r>
          </a:p>
          <a:p>
            <a:endParaRPr lang="el-GR" sz="1600" i="1" dirty="0" smtClean="0">
              <a:latin typeface="Arial" pitchFamily="34" charset="0"/>
              <a:cs typeface="Arial" pitchFamily="34" charset="0"/>
            </a:endParaRPr>
          </a:p>
          <a:p>
            <a:r>
              <a:rPr lang="el-GR" sz="1600" i="1" dirty="0" smtClean="0">
                <a:latin typeface="Arial" pitchFamily="34" charset="0"/>
                <a:cs typeface="Arial" pitchFamily="34" charset="0"/>
              </a:rPr>
              <a:t>Χρησιμοποιήστε τα φιαλίδια φαρμάκου</a:t>
            </a:r>
          </a:p>
          <a:p>
            <a:r>
              <a:rPr lang="el-GR" sz="1600" i="1" dirty="0" smtClean="0">
                <a:latin typeface="Arial" pitchFamily="34" charset="0"/>
                <a:cs typeface="Arial" pitchFamily="34" charset="0"/>
              </a:rPr>
              <a:t> με ασφάλεια. </a:t>
            </a:r>
          </a:p>
          <a:p>
            <a:endParaRPr lang="el-GR" sz="1600" i="1" dirty="0" smtClean="0">
              <a:latin typeface="Arial" pitchFamily="34" charset="0"/>
              <a:cs typeface="Arial" pitchFamily="34" charset="0"/>
            </a:endParaRPr>
          </a:p>
          <a:p>
            <a:r>
              <a:rPr lang="el-GR" sz="1600" i="1" dirty="0" smtClean="0">
                <a:latin typeface="Arial" pitchFamily="34" charset="0"/>
                <a:cs typeface="Arial" pitchFamily="34" charset="0"/>
              </a:rPr>
              <a:t>Καθαρίστε και απολυμάνετε το σταθμό </a:t>
            </a:r>
          </a:p>
          <a:p>
            <a:r>
              <a:rPr lang="el-GR" sz="1600" i="1" dirty="0" smtClean="0">
                <a:latin typeface="Arial" pitchFamily="34" charset="0"/>
                <a:cs typeface="Arial" pitchFamily="34" charset="0"/>
              </a:rPr>
              <a:t>αιμοκάθαρσης μεταξύ των ασθενών.</a:t>
            </a:r>
          </a:p>
          <a:p>
            <a:r>
              <a:rPr lang="el-GR" sz="1600" i="1" dirty="0" smtClean="0">
                <a:latin typeface="Arial" pitchFamily="34" charset="0"/>
                <a:cs typeface="Arial" pitchFamily="34" charset="0"/>
              </a:rPr>
              <a:t> </a:t>
            </a:r>
          </a:p>
          <a:p>
            <a:r>
              <a:rPr lang="el-GR" sz="1600" i="1" dirty="0" smtClean="0">
                <a:latin typeface="Arial" pitchFamily="34" charset="0"/>
                <a:cs typeface="Arial" pitchFamily="34" charset="0"/>
              </a:rPr>
              <a:t>Εκτελέστε τον ασφαλή χειρισμό των συσκευών.</a:t>
            </a:r>
          </a:p>
          <a:p>
            <a:r>
              <a:rPr lang="el-GR" sz="1600" i="1" dirty="0" smtClean="0">
                <a:latin typeface="Arial" pitchFamily="34" charset="0"/>
                <a:cs typeface="Arial" pitchFamily="34" charset="0"/>
              </a:rPr>
              <a:t> Αιμοκάθαρσης.</a:t>
            </a:r>
            <a:endParaRPr lang="en-US" sz="1600" i="1" dirty="0">
              <a:latin typeface="Arial" pitchFamily="34" charset="0"/>
              <a:cs typeface="Arial" pitchFamily="34" charset="0"/>
            </a:endParaRPr>
          </a:p>
        </p:txBody>
      </p:sp>
      <p:pic>
        <p:nvPicPr>
          <p:cNvPr id="10" name="Picture 3" descr="A photo showing a healthcare provider putting on gloves."/>
          <p:cNvPicPr>
            <a:picLocks noChangeAspect="1"/>
          </p:cNvPicPr>
          <p:nvPr>
            <p:custDataLst>
              <p:tags r:id="rId1"/>
            </p:custDataLst>
          </p:nvPr>
        </p:nvPicPr>
        <p:blipFill>
          <a:blip r:embed="rId4"/>
          <a:stretch>
            <a:fillRect/>
          </a:stretch>
        </p:blipFill>
        <p:spPr>
          <a:xfrm>
            <a:off x="5643570" y="2000240"/>
            <a:ext cx="2571768" cy="3286148"/>
          </a:xfrm>
          <a:prstGeom prst="rect">
            <a:avLst/>
          </a:prstGeom>
          <a:ln w="15875" cap="rnd">
            <a:solidFill>
              <a:schemeClr val="tx1"/>
            </a:solidFill>
          </a:ln>
          <a:effectLst>
            <a:outerShdw blurRad="50800" dist="50800" dir="5400000" algn="ctr" rotWithShape="0">
              <a:schemeClr val="tx1">
                <a:lumMod val="50000"/>
              </a:schemeClr>
            </a:outerShdw>
          </a:effectLst>
        </p:spPr>
      </p:pic>
      <p:sp>
        <p:nvSpPr>
          <p:cNvPr id="13" name="12 - Ορθογώνιο"/>
          <p:cNvSpPr/>
          <p:nvPr/>
        </p:nvSpPr>
        <p:spPr>
          <a:xfrm>
            <a:off x="785786" y="642918"/>
            <a:ext cx="7572428" cy="923330"/>
          </a:xfrm>
          <a:prstGeom prst="rect">
            <a:avLst/>
          </a:prstGeom>
        </p:spPr>
        <p:txBody>
          <a:bodyPr wrap="square">
            <a:spAutoFit/>
          </a:bodyPr>
          <a:lstStyle/>
          <a:p>
            <a:r>
              <a:rPr lang="el-GR" b="1" i="1" dirty="0" smtClean="0">
                <a:latin typeface="Arial" pitchFamily="34" charset="0"/>
                <a:cs typeface="Arial" pitchFamily="34" charset="0"/>
              </a:rPr>
              <a:t>Ειδικές συστάσεις Ελέγχου Λοιμώξεων για  Μονάδες Τεχνητού Νεφρού  και  νοσηλευτικού προσωπικού.</a:t>
            </a:r>
            <a:r>
              <a:rPr lang="en-US" dirty="0" smtClean="0"/>
              <a:t/>
            </a:r>
            <a:br>
              <a:rPr lang="en-US" dirty="0" smtClean="0"/>
            </a:br>
            <a:endParaRPr lang="en-US" dirty="0"/>
          </a:p>
        </p:txBody>
      </p:sp>
      <p:pic>
        <p:nvPicPr>
          <p:cNvPr id="14" name="Picture 4"/>
          <p:cNvPicPr>
            <a:picLocks noChangeAspect="1"/>
          </p:cNvPicPr>
          <p:nvPr>
            <p:custDataLst>
              <p:tags r:id="rId2"/>
            </p:custDataLst>
          </p:nvPr>
        </p:nvPicPr>
        <p:blipFill>
          <a:blip r:embed="rId5"/>
          <a:srcRect/>
          <a:stretch>
            <a:fillRect/>
          </a:stretch>
        </p:blipFill>
        <p:spPr bwMode="auto">
          <a:xfrm>
            <a:off x="571472" y="5786454"/>
            <a:ext cx="8201053" cy="685784"/>
          </a:xfrm>
          <a:prstGeom prst="rect">
            <a:avLst/>
          </a:prstGeom>
          <a:noFill/>
          <a:ln w="9525">
            <a:noFill/>
            <a:miter lim="800000"/>
            <a:headEnd/>
            <a:tailEnd/>
          </a:ln>
        </p:spPr>
      </p:pic>
    </p:spTree>
  </p:cSld>
  <p:clrMapOvr>
    <a:masterClrMapping/>
  </p:clrMapOvr>
  <p:transition advTm="23368">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8229600" cy="6215106"/>
          </a:xfrm>
        </p:spPr>
        <p:txBody>
          <a:bodyPr/>
          <a:lstStyle/>
          <a:p>
            <a:pPr>
              <a:buNone/>
            </a:pPr>
            <a:r>
              <a:rPr lang="el-GR" sz="2000" b="1" dirty="0" smtClean="0">
                <a:latin typeface="Arial" pitchFamily="34" charset="0"/>
                <a:cs typeface="Arial" pitchFamily="34" charset="0"/>
              </a:rPr>
              <a:t>       </a:t>
            </a:r>
            <a:r>
              <a:rPr lang="el-GR" sz="2000" b="1" i="1" dirty="0" smtClean="0">
                <a:latin typeface="Arial" pitchFamily="34" charset="0"/>
                <a:cs typeface="Arial" pitchFamily="34" charset="0"/>
              </a:rPr>
              <a:t>ΟΔΗΓΙΕΣ </a:t>
            </a:r>
            <a:r>
              <a:rPr lang="el-GR" sz="2000" b="1" i="1" dirty="0">
                <a:latin typeface="Arial" pitchFamily="34" charset="0"/>
                <a:cs typeface="Arial" pitchFamily="34" charset="0"/>
              </a:rPr>
              <a:t>ΓΙΑ ΤΗΝ ΑΝΤΙΜΕΤΩΠΙΣΗ ΛΟΙΜΩΞΕΩΝ </a:t>
            </a:r>
            <a:endParaRPr lang="el-GR" sz="2000" b="1" i="1" dirty="0" smtClean="0">
              <a:latin typeface="Arial" pitchFamily="34" charset="0"/>
              <a:cs typeface="Arial" pitchFamily="34" charset="0"/>
            </a:endParaRPr>
          </a:p>
          <a:p>
            <a:pPr>
              <a:buNone/>
            </a:pPr>
            <a:r>
              <a:rPr lang="el-GR" sz="2000" b="1" i="1" dirty="0" smtClean="0">
                <a:latin typeface="Arial" pitchFamily="34" charset="0"/>
                <a:cs typeface="Arial" pitchFamily="34" charset="0"/>
              </a:rPr>
              <a:t>          ΤΩΝ   ΑΙΜΟΚΑΘΑΙΡΟΜΕΝΩΝ </a:t>
            </a:r>
            <a:r>
              <a:rPr lang="el-GR" sz="2000" b="1" i="1" dirty="0">
                <a:latin typeface="Arial" pitchFamily="34" charset="0"/>
                <a:cs typeface="Arial" pitchFamily="34" charset="0"/>
              </a:rPr>
              <a:t>ΑΣΘΕΝΩΝ </a:t>
            </a:r>
          </a:p>
          <a:p>
            <a:endParaRPr lang="el-GR" sz="2000" i="1" dirty="0" smtClean="0">
              <a:latin typeface="Arial" pitchFamily="34" charset="0"/>
              <a:cs typeface="Arial" pitchFamily="34" charset="0"/>
            </a:endParaRPr>
          </a:p>
          <a:p>
            <a:pPr algn="just">
              <a:buNone/>
            </a:pPr>
            <a:r>
              <a:rPr lang="el-GR" sz="2000" i="1" dirty="0" smtClean="0">
                <a:latin typeface="Arial" pitchFamily="34" charset="0"/>
                <a:cs typeface="Arial" pitchFamily="34" charset="0"/>
              </a:rPr>
              <a:t>    </a:t>
            </a:r>
          </a:p>
          <a:p>
            <a:pPr algn="just">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Οι </a:t>
            </a:r>
            <a:r>
              <a:rPr lang="el-GR" sz="1600" b="1" i="1" dirty="0">
                <a:latin typeface="Arial" pitchFamily="34" charset="0"/>
                <a:cs typeface="Arial" pitchFamily="34" charset="0"/>
              </a:rPr>
              <a:t>αιμοκαθαιρόμενοι ασθενείς </a:t>
            </a:r>
            <a:endParaRPr lang="el-GR" sz="1600" b="1"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είναι </a:t>
            </a:r>
            <a:r>
              <a:rPr lang="el-GR" sz="1600" i="1" dirty="0">
                <a:latin typeface="Arial" pitchFamily="34" charset="0"/>
                <a:cs typeface="Arial" pitchFamily="34" charset="0"/>
              </a:rPr>
              <a:t>ευαίσθητοι στην εμφάνιση </a:t>
            </a:r>
            <a:endParaRPr lang="el-GR"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λοιμώξεων </a:t>
            </a:r>
            <a:r>
              <a:rPr lang="el-GR" sz="1600" i="1" dirty="0">
                <a:latin typeface="Arial" pitchFamily="34" charset="0"/>
                <a:cs typeface="Arial" pitchFamily="34" charset="0"/>
              </a:rPr>
              <a:t>και η ευαισθησία </a:t>
            </a:r>
            <a:endParaRPr lang="el-GR"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αυτή </a:t>
            </a:r>
            <a:r>
              <a:rPr lang="el-GR" sz="1600" i="1" dirty="0">
                <a:latin typeface="Arial" pitchFamily="34" charset="0"/>
                <a:cs typeface="Arial" pitchFamily="34" charset="0"/>
              </a:rPr>
              <a:t>οφείλεται αφενός στο </a:t>
            </a:r>
            <a:endParaRPr lang="el-GR"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ουραιμικό περιβάλλον τους</a:t>
            </a:r>
          </a:p>
          <a:p>
            <a:pPr algn="just">
              <a:buNone/>
            </a:pPr>
            <a:r>
              <a:rPr lang="el-GR" sz="1600" i="1" dirty="0" smtClean="0">
                <a:latin typeface="Arial" pitchFamily="34" charset="0"/>
                <a:cs typeface="Arial" pitchFamily="34" charset="0"/>
              </a:rPr>
              <a:t>     </a:t>
            </a:r>
            <a:r>
              <a:rPr lang="el-GR" sz="1600" i="1" dirty="0">
                <a:latin typeface="Arial" pitchFamily="34" charset="0"/>
                <a:cs typeface="Arial" pitchFamily="34" charset="0"/>
              </a:rPr>
              <a:t>και αφετέρου στις </a:t>
            </a:r>
            <a:r>
              <a:rPr lang="el-GR" sz="1600" i="1" dirty="0" smtClean="0">
                <a:latin typeface="Arial" pitchFamily="34" charset="0"/>
                <a:cs typeface="Arial" pitchFamily="34" charset="0"/>
              </a:rPr>
              <a:t>θεραπευτικές</a:t>
            </a:r>
          </a:p>
          <a:p>
            <a:pPr algn="just">
              <a:buNone/>
            </a:pPr>
            <a:r>
              <a:rPr lang="el-GR" sz="1600" i="1" dirty="0" smtClean="0">
                <a:latin typeface="Arial" pitchFamily="34" charset="0"/>
                <a:cs typeface="Arial" pitchFamily="34" charset="0"/>
              </a:rPr>
              <a:t>     παρεμβάσεις</a:t>
            </a:r>
            <a:r>
              <a:rPr lang="el-GR" sz="1600" i="1" dirty="0">
                <a:latin typeface="Arial" pitchFamily="34" charset="0"/>
                <a:cs typeface="Arial" pitchFamily="34" charset="0"/>
              </a:rPr>
              <a:t>. </a:t>
            </a:r>
            <a:endParaRPr lang="el-GR" sz="1600" i="1" dirty="0" smtClean="0">
              <a:latin typeface="Arial" pitchFamily="34" charset="0"/>
              <a:cs typeface="Arial" pitchFamily="34" charset="0"/>
            </a:endParaRPr>
          </a:p>
          <a:p>
            <a:pPr algn="just">
              <a:buNone/>
            </a:pPr>
            <a:endParaRPr lang="el-GR" sz="1800" i="1" dirty="0" smtClean="0">
              <a:latin typeface="Arial" pitchFamily="34" charset="0"/>
              <a:cs typeface="Arial" pitchFamily="34" charset="0"/>
            </a:endParaRPr>
          </a:p>
          <a:p>
            <a:pPr algn="just">
              <a:buNone/>
            </a:pPr>
            <a:r>
              <a:rPr lang="el-GR" sz="1600" b="1" i="1" dirty="0" smtClean="0">
                <a:latin typeface="Arial" pitchFamily="34" charset="0"/>
                <a:cs typeface="Arial" pitchFamily="34" charset="0"/>
              </a:rPr>
              <a:t>      </a:t>
            </a:r>
          </a:p>
          <a:p>
            <a:pPr algn="just">
              <a:buNone/>
            </a:pPr>
            <a:r>
              <a:rPr lang="el-GR" sz="1600" b="1" i="1" dirty="0" smtClean="0">
                <a:latin typeface="Arial" pitchFamily="34" charset="0"/>
                <a:cs typeface="Arial" pitchFamily="34" charset="0"/>
              </a:rPr>
              <a:t>      Η μείωση της ευαισθησίας των ασθενών για λοιμώξεις </a:t>
            </a:r>
            <a:r>
              <a:rPr lang="el-GR" sz="1600" i="1" dirty="0" smtClean="0">
                <a:latin typeface="Arial" pitchFamily="34" charset="0"/>
                <a:cs typeface="Arial" pitchFamily="34" charset="0"/>
              </a:rPr>
              <a:t>μπορεί να επιτευχθεί με τη χορήγηση επαρκούς αιμοκάθαρσης, τη διατήρηση καλού επιπέδου αιμοσφαιρίνης, την αποφυγή υπερφόρτωσης του ασθενούς με σίδηρο και τη χρήση μεμβρανών/φίλτρων αιμοκάθαρσης που ενεργοποιούν σε μικρότερο βαθμό το συμπλήρωμα και τα λευκά αιμοσφαίρια.</a:t>
            </a:r>
            <a:endParaRPr lang="en-US" sz="1600" dirty="0">
              <a:latin typeface="Arial" pitchFamily="34" charset="0"/>
              <a:cs typeface="Arial" pitchFamily="34" charset="0"/>
            </a:endParaRPr>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pic>
        <p:nvPicPr>
          <p:cNvPr id="5" name="Picture 1" descr="C:\Users\chris\Pictures\aimokatharsi_229346920.jpg"/>
          <p:cNvPicPr>
            <a:picLocks noChangeAspect="1" noChangeArrowheads="1"/>
          </p:cNvPicPr>
          <p:nvPr/>
        </p:nvPicPr>
        <p:blipFill>
          <a:blip r:embed="rId2"/>
          <a:srcRect/>
          <a:stretch>
            <a:fillRect/>
          </a:stretch>
        </p:blipFill>
        <p:spPr bwMode="auto">
          <a:xfrm>
            <a:off x="4500562" y="1714488"/>
            <a:ext cx="4357718" cy="2786082"/>
          </a:xfrm>
          <a:prstGeom prst="rect">
            <a:avLst/>
          </a:prstGeom>
          <a:noFill/>
        </p:spPr>
      </p:pic>
    </p:spTree>
  </p:cSld>
  <p:clrMapOvr>
    <a:masterClrMapping/>
  </p:clrMapOvr>
  <p:transition advTm="2673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743596"/>
          </a:xfrm>
        </p:spPr>
        <p:txBody>
          <a:bodyPr/>
          <a:lstStyle/>
          <a:p>
            <a:pPr>
              <a:buNone/>
            </a:pPr>
            <a:r>
              <a:rPr lang="el-GR" sz="2000" b="1" i="1" dirty="0" smtClean="0">
                <a:latin typeface="Arial" pitchFamily="34" charset="0"/>
                <a:cs typeface="Arial" pitchFamily="34" charset="0"/>
              </a:rPr>
              <a:t>  </a:t>
            </a:r>
          </a:p>
          <a:p>
            <a:pPr>
              <a:buNone/>
            </a:pPr>
            <a:r>
              <a:rPr lang="el-GR" sz="2000" b="1" i="1" dirty="0" smtClean="0">
                <a:latin typeface="Arial" pitchFamily="34" charset="0"/>
                <a:cs typeface="Arial" pitchFamily="34" charset="0"/>
              </a:rPr>
              <a:t>   Γιατί  οι Αιμοκαθαρόμενοι Ασθενείς είναι σε κίνδυνο για λοίμωξη;</a:t>
            </a:r>
          </a:p>
          <a:p>
            <a:pPr>
              <a:buNone/>
            </a:pPr>
            <a:endParaRPr lang="el-GR" sz="2000" b="1" i="1" dirty="0" smtClean="0">
              <a:latin typeface="Arial" pitchFamily="34" charset="0"/>
              <a:cs typeface="Arial" pitchFamily="34" charset="0"/>
            </a:endParaRPr>
          </a:p>
          <a:p>
            <a:pPr>
              <a:buNone/>
            </a:pPr>
            <a:r>
              <a:rPr lang="el-GR" sz="2000" i="1" dirty="0" smtClean="0">
                <a:latin typeface="Arial" pitchFamily="34" charset="0"/>
                <a:cs typeface="Arial" pitchFamily="34" charset="0"/>
              </a:rPr>
              <a:t>     </a:t>
            </a:r>
            <a:r>
              <a:rPr lang="el-GR" sz="1600" i="1" dirty="0" smtClean="0">
                <a:latin typeface="Arial" pitchFamily="34" charset="0"/>
                <a:cs typeface="Arial" pitchFamily="34" charset="0"/>
              </a:rPr>
              <a:t>Οι ασθενείς που υποβάλλονται σε αιμοκάθαρση έχουν υψηλότερο κίνδυνο λοίμωξης, που οφείλεται :</a:t>
            </a:r>
          </a:p>
          <a:p>
            <a:pPr>
              <a:buNone/>
            </a:pPr>
            <a:endParaRPr lang="el-GR" sz="1600" i="1" dirty="0" smtClean="0">
              <a:latin typeface="Arial" pitchFamily="34" charset="0"/>
              <a:cs typeface="Arial" pitchFamily="34" charset="0"/>
            </a:endParaRPr>
          </a:p>
          <a:p>
            <a:pPr>
              <a:buFont typeface="Wingdings" pitchFamily="2" charset="2"/>
              <a:buChar char="Ø"/>
            </a:pPr>
            <a:r>
              <a:rPr lang="el-GR" sz="1600" b="1" i="1" dirty="0" smtClean="0">
                <a:latin typeface="Arial" pitchFamily="34" charset="0"/>
                <a:cs typeface="Arial" pitchFamily="34" charset="0"/>
              </a:rPr>
              <a:t>Στη συχνή χρήση</a:t>
            </a:r>
            <a:r>
              <a:rPr lang="el-GR" sz="1600" i="1" dirty="0" smtClean="0">
                <a:latin typeface="Arial" pitchFamily="34" charset="0"/>
                <a:cs typeface="Arial" pitchFamily="34" charset="0"/>
              </a:rPr>
              <a:t> των καθετήρων ή </a:t>
            </a:r>
          </a:p>
          <a:p>
            <a:pPr>
              <a:buNone/>
            </a:pPr>
            <a:r>
              <a:rPr lang="el-GR" sz="1600" i="1" dirty="0" smtClean="0">
                <a:latin typeface="Arial" pitchFamily="34" charset="0"/>
                <a:cs typeface="Arial" pitchFamily="34" charset="0"/>
              </a:rPr>
              <a:t>      την εισαγωγή των βελονών,</a:t>
            </a:r>
          </a:p>
          <a:p>
            <a:pPr>
              <a:buNone/>
            </a:pPr>
            <a:r>
              <a:rPr lang="el-GR" sz="1600" i="1" dirty="0" smtClean="0">
                <a:latin typeface="Arial" pitchFamily="34" charset="0"/>
                <a:cs typeface="Arial" pitchFamily="34" charset="0"/>
              </a:rPr>
              <a:t>      για την πρόσβαση στην κυκλοφορία</a:t>
            </a:r>
          </a:p>
          <a:p>
            <a:pPr>
              <a:buNone/>
            </a:pPr>
            <a:r>
              <a:rPr lang="el-GR" sz="1600" i="1" dirty="0" smtClean="0">
                <a:latin typeface="Arial" pitchFamily="34" charset="0"/>
                <a:cs typeface="Arial" pitchFamily="34" charset="0"/>
              </a:rPr>
              <a:t>      του αίματος.</a:t>
            </a:r>
          </a:p>
          <a:p>
            <a:pPr>
              <a:buFont typeface="Wingdings" pitchFamily="2" charset="2"/>
              <a:buChar char="Ø"/>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Στο Εξασθενημένο</a:t>
            </a:r>
            <a:r>
              <a:rPr lang="el-GR" sz="1600" i="1" dirty="0" smtClean="0">
                <a:latin typeface="Arial" pitchFamily="34" charset="0"/>
                <a:cs typeface="Arial" pitchFamily="34" charset="0"/>
              </a:rPr>
              <a:t> ανοσοποιητικό  τους σύστημα</a:t>
            </a:r>
          </a:p>
          <a:p>
            <a:pPr>
              <a:buFont typeface="Wingdings" pitchFamily="2" charset="2"/>
              <a:buChar char="Ø"/>
            </a:pPr>
            <a:r>
              <a:rPr lang="el-GR" sz="1600" b="1" i="1" dirty="0" smtClean="0">
                <a:latin typeface="Arial" pitchFamily="34" charset="0"/>
                <a:cs typeface="Arial" pitchFamily="34" charset="0"/>
              </a:rPr>
              <a:t>Στη  συχνή παραμονή </a:t>
            </a:r>
            <a:r>
              <a:rPr lang="el-GR" sz="1600" i="1" dirty="0" smtClean="0">
                <a:latin typeface="Arial" pitchFamily="34" charset="0"/>
                <a:cs typeface="Arial" pitchFamily="34" charset="0"/>
              </a:rPr>
              <a:t>στο νοσοκομείο και</a:t>
            </a:r>
          </a:p>
          <a:p>
            <a:pPr>
              <a:buNone/>
            </a:pPr>
            <a:r>
              <a:rPr lang="el-GR" sz="1600" i="1" dirty="0" smtClean="0">
                <a:latin typeface="Arial" pitchFamily="34" charset="0"/>
                <a:cs typeface="Arial" pitchFamily="34" charset="0"/>
              </a:rPr>
              <a:t>       τις χειρουργικές  επεμβάσεις.</a:t>
            </a:r>
            <a:endParaRPr lang="en-US" sz="1600" b="1" i="1" dirty="0">
              <a:latin typeface="Arial" pitchFamily="34" charset="0"/>
              <a:cs typeface="Arial" pitchFamily="34" charset="0"/>
            </a:endParaRPr>
          </a:p>
        </p:txBody>
      </p:sp>
      <p:pic>
        <p:nvPicPr>
          <p:cNvPr id="1026" name="Picture 2" descr="http://sheller.com/uploads/Dialysis_iStock_000014164881XSmall.jpg"/>
          <p:cNvPicPr>
            <a:picLocks noChangeAspect="1" noChangeArrowheads="1"/>
          </p:cNvPicPr>
          <p:nvPr/>
        </p:nvPicPr>
        <p:blipFill>
          <a:blip r:embed="rId2"/>
          <a:srcRect/>
          <a:stretch>
            <a:fillRect/>
          </a:stretch>
        </p:blipFill>
        <p:spPr bwMode="auto">
          <a:xfrm>
            <a:off x="5572132" y="2428868"/>
            <a:ext cx="3214710" cy="2500330"/>
          </a:xfrm>
          <a:prstGeom prst="rect">
            <a:avLst/>
          </a:prstGeom>
          <a:noFill/>
        </p:spPr>
      </p:pic>
    </p:spTree>
  </p:cSld>
  <p:clrMapOvr>
    <a:masterClrMapping/>
  </p:clrMapOvr>
  <p:transition advTm="195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464234" y="381000"/>
            <a:ext cx="8229600" cy="5405454"/>
          </a:xfrm>
        </p:spPr>
        <p:txBody>
          <a:bodyPr/>
          <a:lstStyle/>
          <a:p>
            <a:pPr algn="l"/>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1600" b="1" i="1" dirty="0" smtClean="0">
                <a:latin typeface="Arial" pitchFamily="34" charset="0"/>
                <a:cs typeface="Arial" pitchFamily="34" charset="0"/>
              </a:rPr>
              <a:t>Οι Νοσοκομειακές λοιμώξεις </a:t>
            </a:r>
            <a:r>
              <a:rPr lang="el-GR" sz="1600" i="1" dirty="0" smtClean="0">
                <a:latin typeface="Arial" pitchFamily="34" charset="0"/>
                <a:cs typeface="Arial" pitchFamily="34" charset="0"/>
              </a:rPr>
              <a:t>είναι από τις πιο συχνές ανεπιθύμητες ενέργειες σε νοσοκομεία, καθώς η νοσηρότητα και η θνησιμότητα που σχετίζεται με αυτές είναι σημαντική.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Τα Κέντρα Ελέγχου και Πρόληψης Νοσημάτων </a:t>
            </a:r>
            <a:r>
              <a:rPr lang="el-GR" sz="1600" b="1" i="1" dirty="0" smtClean="0">
                <a:latin typeface="Arial" pitchFamily="34" charset="0"/>
                <a:cs typeface="Arial" pitchFamily="34" charset="0"/>
              </a:rPr>
              <a:t>(CDC) </a:t>
            </a:r>
            <a:r>
              <a:rPr lang="el-GR" sz="1600" i="1" dirty="0" smtClean="0">
                <a:latin typeface="Arial" pitchFamily="34" charset="0"/>
                <a:cs typeface="Arial" pitchFamily="34" charset="0"/>
              </a:rPr>
              <a:t>εκτιμούν ότι 1 στους 20 νοσηλευόμενους ασθενείς αναπτύσσουν μια μόλυνση που συνδέεται με την υγειονομική περίθαλψη κάθε χρόνο, που αντιστοιχεί σε περίπου 2 εκατομμύρια κρούσματα και σχεδόν 100.000 θανάτους σε νοσοκομεία των ΗΠΑ μόνο </a:t>
            </a:r>
            <a:r>
              <a:rPr lang="el-GR" sz="1600" b="1" i="1" dirty="0" smtClean="0">
                <a:latin typeface="Arial" pitchFamily="34" charset="0"/>
                <a:cs typeface="Arial" pitchFamily="34" charset="0"/>
              </a:rPr>
              <a:t>(</a:t>
            </a:r>
            <a:r>
              <a:rPr lang="el-GR" sz="1600" b="1" i="1" dirty="0" err="1" smtClean="0">
                <a:latin typeface="Arial" pitchFamily="34" charset="0"/>
                <a:cs typeface="Arial" pitchFamily="34" charset="0"/>
              </a:rPr>
              <a:t>Yokoe</a:t>
            </a:r>
            <a:r>
              <a:rPr lang="el-GR" sz="1600" b="1" i="1" dirty="0" smtClean="0">
                <a:latin typeface="Arial" pitchFamily="34" charset="0"/>
                <a:cs typeface="Arial" pitchFamily="34" charset="0"/>
              </a:rPr>
              <a:t>, 2008 CDC, 2011D </a:t>
            </a:r>
            <a:r>
              <a:rPr lang="el-GR" sz="1600" b="1" i="1" dirty="0" smtClean="0">
                <a:latin typeface="Arial" pitchFamily="34" charset="0"/>
                <a:cs typeface="Arial" pitchFamily="34" charset="0"/>
              </a:rPr>
              <a:t>)</a:t>
            </a:r>
            <a:r>
              <a:rPr lang="en-US" sz="2000" b="1" i="1" dirty="0" smtClean="0">
                <a:latin typeface="Arial" pitchFamily="34" charset="0"/>
                <a:cs typeface="Arial" pitchFamily="34" charset="0"/>
              </a:rPr>
              <a:t/>
            </a:r>
            <a:br>
              <a:rPr lang="en-US" sz="2000" b="1" i="1" dirty="0" smtClean="0">
                <a:latin typeface="Arial" pitchFamily="34" charset="0"/>
                <a:cs typeface="Arial" pitchFamily="34" charset="0"/>
              </a:rPr>
            </a:br>
            <a:endParaRPr lang="en-US" sz="2000" b="1" i="1" dirty="0">
              <a:latin typeface="Arial" pitchFamily="34" charset="0"/>
              <a:cs typeface="Arial" pitchFamily="34" charset="0"/>
            </a:endParaRPr>
          </a:p>
        </p:txBody>
      </p:sp>
      <p:pic>
        <p:nvPicPr>
          <p:cNvPr id="7" name="Picture 4"/>
          <p:cNvPicPr>
            <a:picLocks noChangeAspect="1"/>
          </p:cNvPicPr>
          <p:nvPr>
            <p:custDataLst>
              <p:tags r:id="rId2"/>
            </p:custDataLst>
          </p:nvPr>
        </p:nvPicPr>
        <p:blipFill>
          <a:blip r:embed="rId5"/>
          <a:srcRect/>
          <a:stretch>
            <a:fillRect/>
          </a:stretch>
        </p:blipFill>
        <p:spPr bwMode="auto">
          <a:xfrm>
            <a:off x="571472" y="5572140"/>
            <a:ext cx="8201053" cy="757222"/>
          </a:xfrm>
          <a:prstGeom prst="rect">
            <a:avLst/>
          </a:prstGeom>
          <a:noFill/>
          <a:ln w="9525">
            <a:noFill/>
            <a:miter lim="800000"/>
            <a:headEnd/>
            <a:tailEnd/>
          </a:ln>
        </p:spPr>
      </p:pic>
      <p:pic>
        <p:nvPicPr>
          <p:cNvPr id="57345" name="Picture 1" descr="C:\Users\chris\Pictures\nosokomeio.png"/>
          <p:cNvPicPr>
            <a:picLocks noChangeAspect="1" noChangeArrowheads="1"/>
          </p:cNvPicPr>
          <p:nvPr/>
        </p:nvPicPr>
        <p:blipFill>
          <a:blip r:embed="rId6"/>
          <a:srcRect/>
          <a:stretch>
            <a:fillRect/>
          </a:stretch>
        </p:blipFill>
        <p:spPr bwMode="auto">
          <a:xfrm>
            <a:off x="500034" y="428604"/>
            <a:ext cx="7945466" cy="3214710"/>
          </a:xfrm>
          <a:prstGeom prst="rect">
            <a:avLst/>
          </a:prstGeom>
          <a:noFill/>
        </p:spPr>
      </p:pic>
    </p:spTree>
    <p:custDataLst>
      <p:tags r:id="rId1"/>
    </p:custDataLst>
  </p:cSld>
  <p:clrMapOvr>
    <a:masterClrMapping/>
  </p:clrMapOvr>
  <p:transition advTm="2616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57166"/>
            <a:ext cx="8229600" cy="5815034"/>
          </a:xfrm>
        </p:spPr>
        <p:txBody>
          <a:bodyPr/>
          <a:lstStyle/>
          <a:p>
            <a:pPr>
              <a:buNone/>
            </a:pPr>
            <a:r>
              <a:rPr lang="el-GR" sz="2000" dirty="0" smtClean="0"/>
              <a:t>    </a:t>
            </a:r>
          </a:p>
          <a:p>
            <a:pPr>
              <a:buNone/>
            </a:pPr>
            <a:r>
              <a:rPr lang="el-GR" sz="2000" b="1" i="1" dirty="0" smtClean="0">
                <a:latin typeface="Arial" pitchFamily="34" charset="0"/>
                <a:cs typeface="Arial" pitchFamily="34" charset="0"/>
              </a:rPr>
              <a:t>     Λοιμώξεις σε ασθενείς που υποβάλλονται σε αιμοκάθαρση.</a:t>
            </a:r>
          </a:p>
          <a:p>
            <a:pPr>
              <a:buNone/>
            </a:pPr>
            <a:r>
              <a:rPr lang="el-GR" sz="2000" b="1" i="1" dirty="0" smtClean="0">
                <a:latin typeface="Arial" pitchFamily="34" charset="0"/>
                <a:cs typeface="Arial" pitchFamily="34" charset="0"/>
              </a:rPr>
              <a:t>  </a:t>
            </a:r>
          </a:p>
          <a:p>
            <a:pPr>
              <a:buNone/>
            </a:pPr>
            <a:r>
              <a:rPr lang="el-GR" sz="2000" i="1" dirty="0" smtClean="0">
                <a:latin typeface="Arial" pitchFamily="34" charset="0"/>
                <a:cs typeface="Arial" pitchFamily="34" charset="0"/>
              </a:rPr>
              <a:t>     </a:t>
            </a:r>
          </a:p>
          <a:p>
            <a:pPr>
              <a:buNone/>
            </a:pPr>
            <a:r>
              <a:rPr lang="el-GR" sz="1600" i="1" dirty="0" smtClean="0">
                <a:latin typeface="Arial" pitchFamily="34" charset="0"/>
                <a:cs typeface="Arial" pitchFamily="34" charset="0"/>
              </a:rPr>
              <a:t>      Οι μολύνσεις του αίματος είναι μια επικίνδυνη επιπλοκή της αιμοκάθαρσης .</a:t>
            </a:r>
          </a:p>
          <a:p>
            <a:pPr>
              <a:buNone/>
            </a:pPr>
            <a:r>
              <a:rPr lang="el-GR" sz="1600" i="1" dirty="0" smtClean="0">
                <a:latin typeface="Arial" pitchFamily="34" charset="0"/>
                <a:cs typeface="Arial" pitchFamily="34" charset="0"/>
              </a:rPr>
              <a:t>      1 στους 4 ασθενείς που κάνουν λοίμωξη </a:t>
            </a:r>
          </a:p>
          <a:p>
            <a:pPr>
              <a:buNone/>
            </a:pPr>
            <a:r>
              <a:rPr lang="el-GR" sz="1600" i="1" dirty="0" smtClean="0">
                <a:latin typeface="Arial" pitchFamily="34" charset="0"/>
                <a:cs typeface="Arial" pitchFamily="34" charset="0"/>
              </a:rPr>
              <a:t>      του αίματος που προκαλείται από </a:t>
            </a:r>
          </a:p>
          <a:p>
            <a:pPr>
              <a:buNone/>
            </a:pPr>
            <a:r>
              <a:rPr lang="el-GR" sz="1600" i="1" dirty="0" smtClean="0">
                <a:latin typeface="Arial" pitchFamily="34" charset="0"/>
                <a:cs typeface="Arial" pitchFamily="34" charset="0"/>
              </a:rPr>
              <a:t>      </a:t>
            </a:r>
            <a:r>
              <a:rPr lang="el-GR" sz="1600" i="1" dirty="0" smtClean="0">
                <a:solidFill>
                  <a:srgbClr val="FF0000"/>
                </a:solidFill>
                <a:latin typeface="Arial" pitchFamily="34" charset="0"/>
                <a:cs typeface="Arial" pitchFamily="34" charset="0"/>
              </a:rPr>
              <a:t>S. aureus (</a:t>
            </a:r>
            <a:r>
              <a:rPr lang="el-GR" sz="1600" i="1" dirty="0" err="1" smtClean="0">
                <a:solidFill>
                  <a:srgbClr val="FF0000"/>
                </a:solidFill>
                <a:latin typeface="Arial" pitchFamily="34" charset="0"/>
                <a:cs typeface="Arial" pitchFamily="34" charset="0"/>
              </a:rPr>
              <a:t>Staph</a:t>
            </a:r>
            <a:r>
              <a:rPr lang="el-GR" sz="1600" i="1" dirty="0" smtClean="0">
                <a:solidFill>
                  <a:srgbClr val="FF0000"/>
                </a:solidFill>
                <a:latin typeface="Arial" pitchFamily="34" charset="0"/>
                <a:cs typeface="Arial" pitchFamily="34" charset="0"/>
              </a:rPr>
              <a:t>)  </a:t>
            </a:r>
            <a:r>
              <a:rPr lang="el-GR" sz="1600" i="1" dirty="0" smtClean="0">
                <a:latin typeface="Arial" pitchFamily="34" charset="0"/>
                <a:cs typeface="Arial" pitchFamily="34" charset="0"/>
              </a:rPr>
              <a:t>μπορούν να </a:t>
            </a:r>
          </a:p>
          <a:p>
            <a:pPr>
              <a:buNone/>
            </a:pPr>
            <a:r>
              <a:rPr lang="el-GR" sz="1600" i="1" dirty="0" smtClean="0">
                <a:latin typeface="Arial" pitchFamily="34" charset="0"/>
                <a:cs typeface="Arial" pitchFamily="34" charset="0"/>
              </a:rPr>
              <a:t>      αντιμετωπίσουν επιπλοκές όπως: </a:t>
            </a:r>
          </a:p>
          <a:p>
            <a:pPr>
              <a:buNone/>
            </a:pPr>
            <a:r>
              <a:rPr lang="el-GR" sz="1600" i="1" dirty="0" smtClean="0">
                <a:latin typeface="Arial" pitchFamily="34" charset="0"/>
                <a:cs typeface="Arial" pitchFamily="34" charset="0"/>
              </a:rPr>
              <a:t>      Ενδοκαρδίτιδα και Οστεομυελίτιδα.  </a:t>
            </a:r>
          </a:p>
          <a:p>
            <a:pPr>
              <a:buNone/>
            </a:pPr>
            <a:r>
              <a:rPr lang="el-GR" sz="1600" i="1" dirty="0" smtClean="0">
                <a:latin typeface="Arial" pitchFamily="34" charset="0"/>
                <a:cs typeface="Arial" pitchFamily="34" charset="0"/>
              </a:rPr>
              <a:t>     Το συνολικό κόστος για κάθε λοίμωξη </a:t>
            </a:r>
          </a:p>
          <a:p>
            <a:pPr>
              <a:buNone/>
            </a:pPr>
            <a:r>
              <a:rPr lang="el-GR" sz="1600" i="1" dirty="0" smtClean="0">
                <a:latin typeface="Arial" pitchFamily="34" charset="0"/>
                <a:cs typeface="Arial" pitchFamily="34" charset="0"/>
              </a:rPr>
              <a:t>      μπορεί να είναι πάνω από  </a:t>
            </a:r>
            <a:r>
              <a:rPr lang="el-GR" sz="1600" b="1" i="1" dirty="0" smtClean="0">
                <a:latin typeface="Arial" pitchFamily="34" charset="0"/>
                <a:cs typeface="Arial" pitchFamily="34" charset="0"/>
              </a:rPr>
              <a:t>$ 20,000.</a:t>
            </a:r>
          </a:p>
          <a:p>
            <a:pPr>
              <a:buNone/>
            </a:pPr>
            <a:r>
              <a:rPr lang="el-GR" sz="1600" i="1" dirty="0" smtClean="0">
                <a:latin typeface="Arial" pitchFamily="34" charset="0"/>
                <a:cs typeface="Arial" pitchFamily="34" charset="0"/>
              </a:rPr>
              <a:t>      Οι Μολύνσεις του αίματος μπορεί να προκαλέσουν σήψη (μια δυνητικά θανατηφόρα κατάσταση). </a:t>
            </a:r>
          </a:p>
          <a:p>
            <a:pPr>
              <a:buNone/>
            </a:pPr>
            <a:r>
              <a:rPr lang="el-GR" sz="1600" i="1" dirty="0" smtClean="0">
                <a:latin typeface="Arial" pitchFamily="34" charset="0"/>
                <a:cs typeface="Arial" pitchFamily="34" charset="0"/>
              </a:rPr>
              <a:t>      Μέχρι 1 στους 5 ασθενείς με λοίμωξη πεθαίνουν μέσα σε 12 εβδομάδες.</a:t>
            </a:r>
            <a:endParaRPr lang="en-US" sz="1600" i="1" dirty="0">
              <a:latin typeface="Arial" pitchFamily="34" charset="0"/>
              <a:cs typeface="Arial" pitchFamily="34" charset="0"/>
            </a:endParaRPr>
          </a:p>
        </p:txBody>
      </p:sp>
      <p:pic>
        <p:nvPicPr>
          <p:cNvPr id="4" name="Picture 4" descr="Picture showing microscopic S. aureus bacteria."/>
          <p:cNvPicPr>
            <a:picLocks/>
          </p:cNvPicPr>
          <p:nvPr>
            <p:custDataLst>
              <p:tags r:id="rId1"/>
            </p:custDataLst>
          </p:nvPr>
        </p:nvPicPr>
        <p:blipFill>
          <a:blip r:embed="rId4"/>
          <a:stretch>
            <a:fillRect/>
          </a:stretch>
        </p:blipFill>
        <p:spPr>
          <a:xfrm>
            <a:off x="5643570" y="2143116"/>
            <a:ext cx="3214710" cy="1928826"/>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6" name="Picture 4"/>
          <p:cNvPicPr>
            <a:picLocks noChangeAspect="1"/>
          </p:cNvPicPr>
          <p:nvPr>
            <p:custDataLst>
              <p:tags r:id="rId2"/>
            </p:custDataLst>
          </p:nvPr>
        </p:nvPicPr>
        <p:blipFill>
          <a:blip r:embed="rId5"/>
          <a:srcRect/>
          <a:stretch>
            <a:fillRect/>
          </a:stretch>
        </p:blipFill>
        <p:spPr bwMode="auto">
          <a:xfrm>
            <a:off x="642910" y="5715016"/>
            <a:ext cx="8201053" cy="685784"/>
          </a:xfrm>
          <a:prstGeom prst="rect">
            <a:avLst/>
          </a:prstGeom>
          <a:noFill/>
          <a:ln w="9525">
            <a:noFill/>
            <a:miter lim="800000"/>
            <a:headEnd/>
            <a:tailEnd/>
          </a:ln>
        </p:spPr>
      </p:pic>
    </p:spTree>
  </p:cSld>
  <p:clrMapOvr>
    <a:masterClrMapping/>
  </p:clrMapOvr>
  <p:transition advTm="44023">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8501122" cy="6215106"/>
          </a:xfrm>
        </p:spPr>
        <p:txBody>
          <a:bodyPr>
            <a:normAutofit/>
          </a:bodyPr>
          <a:lstStyle/>
          <a:p>
            <a:pPr>
              <a:buNone/>
            </a:pPr>
            <a:r>
              <a:rPr lang="el-GR" sz="1800" b="1" i="1" dirty="0" smtClean="0">
                <a:latin typeface="Arial" pitchFamily="34" charset="0"/>
                <a:cs typeface="Arial" pitchFamily="34" charset="0"/>
              </a:rPr>
              <a:t>    </a:t>
            </a:r>
          </a:p>
          <a:p>
            <a:pPr>
              <a:buNone/>
            </a:pPr>
            <a:r>
              <a:rPr lang="el-GR" sz="1800" b="1" i="1" dirty="0" smtClean="0">
                <a:latin typeface="Arial" pitchFamily="34" charset="0"/>
                <a:cs typeface="Arial" pitchFamily="34" charset="0"/>
              </a:rPr>
              <a:t>     Η </a:t>
            </a:r>
            <a:r>
              <a:rPr lang="el-GR" sz="1800" b="1" i="1" dirty="0">
                <a:latin typeface="Arial" pitchFamily="34" charset="0"/>
                <a:cs typeface="Arial" pitchFamily="34" charset="0"/>
              </a:rPr>
              <a:t>μείωση των λοιμώξεων των </a:t>
            </a:r>
            <a:r>
              <a:rPr lang="el-GR" sz="1800" b="1" i="1" dirty="0" err="1">
                <a:latin typeface="Arial" pitchFamily="34" charset="0"/>
                <a:cs typeface="Arial" pitchFamily="34" charset="0"/>
              </a:rPr>
              <a:t>αιμοκαθαιρόμενων</a:t>
            </a:r>
            <a:r>
              <a:rPr lang="el-GR" sz="1800" b="1" i="1" dirty="0">
                <a:latin typeface="Arial" pitchFamily="34" charset="0"/>
                <a:cs typeface="Arial" pitchFamily="34" charset="0"/>
              </a:rPr>
              <a:t> ασθενών με </a:t>
            </a:r>
            <a:r>
              <a:rPr lang="el-GR" sz="1800" b="1" i="1" dirty="0" err="1">
                <a:latin typeface="Arial" pitchFamily="34" charset="0"/>
                <a:cs typeface="Arial" pitchFamily="34" charset="0"/>
              </a:rPr>
              <a:t>σταφυλόκοκο</a:t>
            </a:r>
            <a:r>
              <a:rPr lang="el-GR" sz="1800" b="1" i="1" dirty="0">
                <a:latin typeface="Arial" pitchFamily="34" charset="0"/>
                <a:cs typeface="Arial" pitchFamily="34" charset="0"/>
              </a:rPr>
              <a:t> aureus επιτυγχάνεται με: </a:t>
            </a:r>
            <a:endParaRPr lang="el-GR" sz="1800" b="1" i="1" dirty="0" smtClean="0">
              <a:latin typeface="Arial" pitchFamily="34" charset="0"/>
              <a:cs typeface="Arial" pitchFamily="34" charset="0"/>
            </a:endParaRPr>
          </a:p>
          <a:p>
            <a:pPr>
              <a:buNone/>
            </a:pPr>
            <a:endParaRPr lang="el-GR" sz="1800" b="1" i="1" dirty="0">
              <a:latin typeface="Arial" pitchFamily="34" charset="0"/>
              <a:cs typeface="Arial" pitchFamily="34" charset="0"/>
            </a:endParaRPr>
          </a:p>
          <a:p>
            <a:pPr>
              <a:lnSpc>
                <a:spcPct val="150000"/>
              </a:lnSpc>
              <a:buNone/>
            </a:pPr>
            <a:r>
              <a:rPr lang="el-GR" sz="1600" b="1" i="1" dirty="0" smtClean="0">
                <a:latin typeface="Arial" pitchFamily="34" charset="0"/>
                <a:cs typeface="Arial" pitchFamily="34" charset="0"/>
              </a:rPr>
              <a:t>    α</a:t>
            </a:r>
            <a:r>
              <a:rPr lang="el-GR" sz="1600" b="1" i="1" dirty="0">
                <a:latin typeface="Arial" pitchFamily="34" charset="0"/>
                <a:cs typeface="Arial" pitchFamily="34" charset="0"/>
              </a:rPr>
              <a:t>) </a:t>
            </a:r>
            <a:r>
              <a:rPr lang="el-GR" sz="1600" i="1" dirty="0">
                <a:latin typeface="Arial" pitchFamily="34" charset="0"/>
                <a:cs typeface="Arial" pitchFamily="34" charset="0"/>
              </a:rPr>
              <a:t>το </a:t>
            </a:r>
            <a:r>
              <a:rPr lang="el-GR" sz="1600" i="1" dirty="0" err="1">
                <a:latin typeface="Arial" pitchFamily="34" charset="0"/>
                <a:cs typeface="Arial" pitchFamily="34" charset="0"/>
              </a:rPr>
              <a:t>screening</a:t>
            </a:r>
            <a:r>
              <a:rPr lang="el-GR" sz="1600" i="1" dirty="0">
                <a:latin typeface="Arial" pitchFamily="34" charset="0"/>
                <a:cs typeface="Arial" pitchFamily="34" charset="0"/>
              </a:rPr>
              <a:t> των ασθενών υψηλού κινδύνου </a:t>
            </a:r>
            <a:endParaRPr lang="el-GR"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a:t>
            </a:r>
            <a:r>
              <a:rPr lang="el-GR" sz="1600" i="1" dirty="0">
                <a:latin typeface="Arial" pitchFamily="34" charset="0"/>
                <a:cs typeface="Arial" pitchFamily="34" charset="0"/>
              </a:rPr>
              <a:t>αυτών με ιστορικό λοίμωξης από σταφυλόκοκκο </a:t>
            </a:r>
            <a:endParaRPr lang="el-GR"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aureus </a:t>
            </a:r>
            <a:r>
              <a:rPr lang="el-GR" sz="1600" i="1" dirty="0">
                <a:latin typeface="Arial" pitchFamily="34" charset="0"/>
                <a:cs typeface="Arial" pitchFamily="34" charset="0"/>
              </a:rPr>
              <a:t>και αυτών που αιμοκαθαίρονται μέσω </a:t>
            </a:r>
            <a:endParaRPr lang="el-GR"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κεντρικών </a:t>
            </a:r>
            <a:r>
              <a:rPr lang="el-GR" sz="1600" i="1" dirty="0">
                <a:latin typeface="Arial" pitchFamily="34" charset="0"/>
                <a:cs typeface="Arial" pitchFamily="34" charset="0"/>
              </a:rPr>
              <a:t>καθετήρων) για φορεία στη </a:t>
            </a:r>
            <a:r>
              <a:rPr lang="el-GR" sz="1600" i="1" dirty="0" smtClean="0">
                <a:latin typeface="Arial" pitchFamily="34" charset="0"/>
                <a:cs typeface="Arial" pitchFamily="34" charset="0"/>
              </a:rPr>
              <a:t>μύτη. </a:t>
            </a:r>
            <a:endParaRPr lang="el-GR" sz="1600" i="1" dirty="0">
              <a:latin typeface="Arial" pitchFamily="34" charset="0"/>
              <a:cs typeface="Arial" pitchFamily="34" charset="0"/>
            </a:endParaRPr>
          </a:p>
          <a:p>
            <a:pPr>
              <a:lnSpc>
                <a:spcPct val="150000"/>
              </a:lnSpc>
              <a:buNone/>
            </a:pPr>
            <a:r>
              <a:rPr lang="el-GR" sz="1600" b="1" i="1" dirty="0" smtClean="0">
                <a:latin typeface="Arial" pitchFamily="34" charset="0"/>
                <a:cs typeface="Arial" pitchFamily="34" charset="0"/>
              </a:rPr>
              <a:t>    β</a:t>
            </a:r>
            <a:r>
              <a:rPr lang="el-GR" sz="1600" b="1" i="1" dirty="0">
                <a:latin typeface="Arial" pitchFamily="34" charset="0"/>
                <a:cs typeface="Arial" pitchFamily="34" charset="0"/>
              </a:rPr>
              <a:t>) </a:t>
            </a:r>
            <a:r>
              <a:rPr lang="el-GR" sz="1600" i="1" dirty="0">
                <a:latin typeface="Arial" pitchFamily="34" charset="0"/>
                <a:cs typeface="Arial" pitchFamily="34" charset="0"/>
              </a:rPr>
              <a:t>τη παρέμβαση για εκρίζωση της </a:t>
            </a:r>
            <a:r>
              <a:rPr lang="el-GR" sz="1600" i="1" dirty="0" err="1">
                <a:latin typeface="Arial" pitchFamily="34" charset="0"/>
                <a:cs typeface="Arial" pitchFamily="34" charset="0"/>
              </a:rPr>
              <a:t>φορείας</a:t>
            </a:r>
            <a:r>
              <a:rPr lang="el-GR" sz="1600" i="1" dirty="0">
                <a:latin typeface="Arial" pitchFamily="34" charset="0"/>
                <a:cs typeface="Arial" pitchFamily="34" charset="0"/>
              </a:rPr>
              <a:t> της </a:t>
            </a:r>
            <a:r>
              <a:rPr lang="el-GR" sz="1600" i="1" dirty="0" smtClean="0">
                <a:latin typeface="Arial" pitchFamily="34" charset="0"/>
                <a:cs typeface="Arial" pitchFamily="34" charset="0"/>
              </a:rPr>
              <a:t>μύτης</a:t>
            </a:r>
          </a:p>
          <a:p>
            <a:pPr>
              <a:lnSpc>
                <a:spcPct val="150000"/>
              </a:lnSpc>
              <a:buNone/>
            </a:pPr>
            <a:r>
              <a:rPr lang="el-GR" sz="1600" i="1" dirty="0" smtClean="0">
                <a:latin typeface="Arial" pitchFamily="34" charset="0"/>
                <a:cs typeface="Arial" pitchFamily="34" charset="0"/>
              </a:rPr>
              <a:t>     με </a:t>
            </a:r>
            <a:r>
              <a:rPr lang="el-GR" sz="1600" i="1" dirty="0">
                <a:latin typeface="Arial" pitchFamily="34" charset="0"/>
                <a:cs typeface="Arial" pitchFamily="34" charset="0"/>
              </a:rPr>
              <a:t>σταφυλόκοκκο aureus, στους ασθενείς υψηλού κινδύνου </a:t>
            </a:r>
            <a:endParaRPr lang="el-GR" sz="1600" i="1" dirty="0" smtClean="0">
              <a:latin typeface="Arial" pitchFamily="34" charset="0"/>
              <a:cs typeface="Arial" pitchFamily="34" charset="0"/>
            </a:endParaRPr>
          </a:p>
          <a:p>
            <a:pPr>
              <a:buNone/>
            </a:pPr>
            <a:endParaRPr lang="el-GR"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endParaRPr lang="en-US" sz="1800" i="1" dirty="0">
              <a:latin typeface="Arial" pitchFamily="34" charset="0"/>
              <a:cs typeface="Arial" pitchFamily="34" charset="0"/>
            </a:endParaRPr>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pic>
        <p:nvPicPr>
          <p:cNvPr id="5" name="Picture 2" descr="C:\Users\chris\Pictures\-.jpg"/>
          <p:cNvPicPr>
            <a:picLocks noChangeAspect="1" noChangeArrowheads="1"/>
          </p:cNvPicPr>
          <p:nvPr/>
        </p:nvPicPr>
        <p:blipFill>
          <a:blip r:embed="rId2"/>
          <a:srcRect/>
          <a:stretch>
            <a:fillRect/>
          </a:stretch>
        </p:blipFill>
        <p:spPr bwMode="auto">
          <a:xfrm>
            <a:off x="6500826" y="1214422"/>
            <a:ext cx="2357434" cy="2500330"/>
          </a:xfrm>
          <a:prstGeom prst="rect">
            <a:avLst/>
          </a:prstGeom>
          <a:noFill/>
        </p:spPr>
      </p:pic>
    </p:spTree>
  </p:cSld>
  <p:clrMapOvr>
    <a:masterClrMapping/>
  </p:clrMapOvr>
  <p:transition advTm="22635">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endParaRPr lang="en-US" dirty="0"/>
          </a:p>
          <a:p>
            <a:endParaRPr lang="el-GR" dirty="0" smtClean="0"/>
          </a:p>
        </p:txBody>
      </p:sp>
      <p:sp>
        <p:nvSpPr>
          <p:cNvPr id="4" name="3 - Ορθογώνιο"/>
          <p:cNvSpPr/>
          <p:nvPr/>
        </p:nvSpPr>
        <p:spPr>
          <a:xfrm>
            <a:off x="357158" y="571480"/>
            <a:ext cx="8358246" cy="4770537"/>
          </a:xfrm>
          <a:prstGeom prst="rect">
            <a:avLst/>
          </a:prstGeom>
        </p:spPr>
        <p:txBody>
          <a:bodyPr wrap="square">
            <a:spAutoFit/>
          </a:bodyPr>
          <a:lstStyle/>
          <a:p>
            <a:r>
              <a:rPr lang="el-GR" sz="2000" i="1" dirty="0" smtClean="0">
                <a:latin typeface="Arial" pitchFamily="34" charset="0"/>
                <a:cs typeface="Arial" pitchFamily="34" charset="0"/>
              </a:rPr>
              <a:t>   </a:t>
            </a:r>
            <a:r>
              <a:rPr lang="el-GR" sz="2000" b="1" i="1" dirty="0" smtClean="0">
                <a:latin typeface="Arial" pitchFamily="34" charset="0"/>
                <a:cs typeface="Arial" pitchFamily="34" charset="0"/>
              </a:rPr>
              <a:t>Ασθενείς που υποβάλλονται σε αιμοκάθαρση διατρέχουν κίνδυνο </a:t>
            </a:r>
          </a:p>
          <a:p>
            <a:r>
              <a:rPr lang="el-GR" sz="2000" b="1" i="1" dirty="0" smtClean="0">
                <a:latin typeface="Arial" pitchFamily="34" charset="0"/>
                <a:cs typeface="Arial" pitchFamily="34" charset="0"/>
              </a:rPr>
              <a:t>   εμφάνισης λοιμώξεων από ηπατίτιδα Β και C. </a:t>
            </a:r>
          </a:p>
          <a:p>
            <a:endParaRPr lang="el-GR" sz="2000" i="1" dirty="0" smtClean="0">
              <a:latin typeface="Arial" pitchFamily="34" charset="0"/>
              <a:cs typeface="Arial" pitchFamily="34" charset="0"/>
            </a:endParaRPr>
          </a:p>
          <a:p>
            <a:r>
              <a:rPr lang="el-GR" sz="1600" i="1" dirty="0" smtClean="0">
                <a:latin typeface="Arial" pitchFamily="34" charset="0"/>
                <a:cs typeface="Arial" pitchFamily="34" charset="0"/>
              </a:rPr>
              <a:t>     Η λοίμωξη του αίματος είναι μια</a:t>
            </a:r>
            <a:endParaRPr lang="en-US" sz="1600" i="1" dirty="0" smtClean="0">
              <a:latin typeface="Arial" pitchFamily="34" charset="0"/>
              <a:cs typeface="Arial" pitchFamily="34" charset="0"/>
            </a:endParaRPr>
          </a:p>
          <a:p>
            <a:r>
              <a:rPr lang="el-GR" sz="1600" i="1" dirty="0" smtClean="0">
                <a:latin typeface="Arial" pitchFamily="34" charset="0"/>
                <a:cs typeface="Arial" pitchFamily="34" charset="0"/>
              </a:rPr>
              <a:t>     σοβαρή  λοίμωξη που μπορεί να συμβεί όταν </a:t>
            </a:r>
            <a:endParaRPr lang="en-US" sz="1600" i="1" dirty="0" smtClean="0">
              <a:latin typeface="Arial" pitchFamily="34" charset="0"/>
              <a:cs typeface="Arial" pitchFamily="34" charset="0"/>
            </a:endParaRPr>
          </a:p>
          <a:p>
            <a:r>
              <a:rPr lang="el-GR" sz="1600" i="1" dirty="0" smtClean="0">
                <a:latin typeface="Arial" pitchFamily="34" charset="0"/>
                <a:cs typeface="Arial" pitchFamily="34" charset="0"/>
              </a:rPr>
              <a:t>     τα βακτήρια</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ή άλλα μικρόβια εισέλθουν στο αίμα. </a:t>
            </a:r>
            <a:endParaRPr lang="en-US" sz="1600" i="1" dirty="0" smtClean="0">
              <a:latin typeface="Arial" pitchFamily="34" charset="0"/>
              <a:cs typeface="Arial" pitchFamily="34" charset="0"/>
            </a:endParaRPr>
          </a:p>
          <a:p>
            <a:endParaRPr lang="el-GR" sz="2000" i="1" dirty="0" smtClean="0">
              <a:latin typeface="Arial" pitchFamily="34" charset="0"/>
              <a:cs typeface="Arial" pitchFamily="34" charset="0"/>
            </a:endParaRPr>
          </a:p>
          <a:p>
            <a:r>
              <a:rPr lang="el-GR" sz="1600" i="1" dirty="0" smtClean="0">
                <a:latin typeface="Arial" pitchFamily="34" charset="0"/>
                <a:cs typeface="Arial" pitchFamily="34" charset="0"/>
              </a:rPr>
              <a:t>     Οι λοιμώξεις από Ηπατίτιδα </a:t>
            </a:r>
            <a:r>
              <a:rPr lang="el-GR" sz="1600" b="1" i="1" dirty="0" smtClean="0">
                <a:latin typeface="Arial" pitchFamily="34" charset="0"/>
                <a:cs typeface="Arial" pitchFamily="34" charset="0"/>
              </a:rPr>
              <a:t>Β</a:t>
            </a:r>
            <a:r>
              <a:rPr lang="el-GR" sz="1600" i="1" dirty="0" smtClean="0">
                <a:latin typeface="Arial" pitchFamily="34" charset="0"/>
                <a:cs typeface="Arial" pitchFamily="34" charset="0"/>
              </a:rPr>
              <a:t> και </a:t>
            </a:r>
            <a:r>
              <a:rPr lang="el-GR" sz="1600" b="1" i="1" dirty="0" smtClean="0">
                <a:latin typeface="Arial" pitchFamily="34" charset="0"/>
                <a:cs typeface="Arial" pitchFamily="34" charset="0"/>
              </a:rPr>
              <a:t>C </a:t>
            </a:r>
            <a:r>
              <a:rPr lang="el-GR" sz="1600" i="1" dirty="0" smtClean="0">
                <a:latin typeface="Arial" pitchFamily="34" charset="0"/>
                <a:cs typeface="Arial" pitchFamily="34" charset="0"/>
              </a:rPr>
              <a:t>είναι</a:t>
            </a:r>
            <a:endParaRPr lang="en-US" sz="1600" i="1" dirty="0" smtClean="0">
              <a:latin typeface="Arial" pitchFamily="34" charset="0"/>
              <a:cs typeface="Arial" pitchFamily="34" charset="0"/>
            </a:endParaRPr>
          </a:p>
          <a:p>
            <a:r>
              <a:rPr lang="el-GR" sz="1600" i="1" dirty="0" smtClean="0">
                <a:latin typeface="Arial" pitchFamily="34" charset="0"/>
                <a:cs typeface="Arial" pitchFamily="34" charset="0"/>
              </a:rPr>
              <a:t>     ιογενείς λοιμώξεις που μπορούν να </a:t>
            </a:r>
          </a:p>
          <a:p>
            <a:r>
              <a:rPr lang="el-GR" sz="1600" i="1" dirty="0" smtClean="0">
                <a:latin typeface="Arial" pitchFamily="34" charset="0"/>
                <a:cs typeface="Arial" pitchFamily="34" charset="0"/>
              </a:rPr>
              <a:t>     προκαλέσουν  χρόνια (δια βίου) νόσο.</a:t>
            </a:r>
            <a:endParaRPr lang="en-US" sz="1600" i="1" dirty="0" smtClean="0">
              <a:latin typeface="Arial" pitchFamily="34" charset="0"/>
              <a:cs typeface="Arial" pitchFamily="34" charset="0"/>
            </a:endParaRPr>
          </a:p>
          <a:p>
            <a:r>
              <a:rPr lang="el-GR" sz="1600" b="1" i="1" dirty="0" smtClean="0">
                <a:latin typeface="Arial" pitchFamily="34" charset="0"/>
                <a:cs typeface="Arial" pitchFamily="34" charset="0"/>
              </a:rPr>
              <a:t>     Οι ιοί της ηπατίτιδας Β και C μπορούν να ζήσουν </a:t>
            </a:r>
            <a:endParaRPr lang="en-US" sz="1600" b="1" i="1" dirty="0" smtClean="0">
              <a:latin typeface="Arial" pitchFamily="34" charset="0"/>
              <a:cs typeface="Arial" pitchFamily="34" charset="0"/>
            </a:endParaRPr>
          </a:p>
          <a:p>
            <a:r>
              <a:rPr lang="el-GR" sz="1600" b="1" i="1" dirty="0" smtClean="0">
                <a:latin typeface="Arial" pitchFamily="34" charset="0"/>
                <a:cs typeface="Arial" pitchFamily="34" charset="0"/>
              </a:rPr>
              <a:t>     σε επιφάνειες και να εξαπλωθούν χωρίς ορατό </a:t>
            </a:r>
          </a:p>
          <a:p>
            <a:r>
              <a:rPr lang="el-GR" sz="1600" b="1" i="1" dirty="0" smtClean="0">
                <a:latin typeface="Arial" pitchFamily="34" charset="0"/>
                <a:cs typeface="Arial" pitchFamily="34" charset="0"/>
              </a:rPr>
              <a:t>     αίμα.</a:t>
            </a:r>
            <a:endParaRPr lang="en-US" sz="1600" b="1" i="1" dirty="0" smtClean="0">
              <a:latin typeface="Arial" pitchFamily="34" charset="0"/>
              <a:cs typeface="Arial" pitchFamily="34" charset="0"/>
            </a:endParaRPr>
          </a:p>
          <a:p>
            <a:endParaRPr lang="el-GR" sz="1600" i="1" dirty="0" smtClean="0">
              <a:latin typeface="Arial" pitchFamily="34" charset="0"/>
              <a:cs typeface="Arial" pitchFamily="34" charset="0"/>
            </a:endParaRPr>
          </a:p>
          <a:p>
            <a:r>
              <a:rPr lang="el-GR" sz="1600" i="1" dirty="0" smtClean="0">
                <a:latin typeface="Arial" pitchFamily="34" charset="0"/>
                <a:cs typeface="Arial" pitchFamily="34" charset="0"/>
              </a:rPr>
              <a:t>     </a:t>
            </a:r>
          </a:p>
          <a:p>
            <a:r>
              <a:rPr lang="el-GR" sz="1600" i="1" dirty="0" smtClean="0">
                <a:latin typeface="Arial" pitchFamily="34" charset="0"/>
                <a:cs typeface="Arial" pitchFamily="34" charset="0"/>
              </a:rPr>
              <a:t>    Ο τρόπος που τα βακτήρια μπορούν να εισέλθουν στην κυκλοφορία του αίματος των   </a:t>
            </a:r>
          </a:p>
          <a:p>
            <a:r>
              <a:rPr lang="el-GR" sz="1600" i="1" dirty="0" smtClean="0">
                <a:latin typeface="Arial" pitchFamily="34" charset="0"/>
                <a:cs typeface="Arial" pitchFamily="34" charset="0"/>
              </a:rPr>
              <a:t>    αιμακαθαρόμενων ασθενών   είναι  μέσω μιας αγγειακής προσπέλασης</a:t>
            </a:r>
          </a:p>
          <a:p>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(καθετήρας, </a:t>
            </a:r>
            <a:r>
              <a:rPr lang="en-US" sz="1600" b="1" dirty="0" smtClean="0"/>
              <a:t>fistula</a:t>
            </a:r>
            <a:r>
              <a:rPr lang="el-GR" sz="1600" b="1" dirty="0" smtClean="0"/>
              <a:t> </a:t>
            </a:r>
            <a:r>
              <a:rPr lang="el-GR" sz="1600" b="1" i="1" dirty="0" smtClean="0">
                <a:latin typeface="Arial" pitchFamily="34" charset="0"/>
                <a:cs typeface="Arial" pitchFamily="34" charset="0"/>
              </a:rPr>
              <a:t> ή  μόσχευμα)</a:t>
            </a:r>
            <a:endParaRPr lang="en-US" sz="1600" b="1" i="1" dirty="0">
              <a:latin typeface="Arial" pitchFamily="34" charset="0"/>
              <a:cs typeface="Arial" pitchFamily="34" charset="0"/>
            </a:endParaRPr>
          </a:p>
        </p:txBody>
      </p:sp>
      <p:pic>
        <p:nvPicPr>
          <p:cNvPr id="6" name="Picture 5" descr="Picture showing microscopic hepatitis B virions."/>
          <p:cNvPicPr>
            <a:picLocks noChangeAspect="1"/>
          </p:cNvPicPr>
          <p:nvPr>
            <p:custDataLst>
              <p:tags r:id="rId1"/>
            </p:custDataLst>
          </p:nvPr>
        </p:nvPicPr>
        <p:blipFill>
          <a:blip r:embed="rId4"/>
          <a:stretch>
            <a:fillRect/>
          </a:stretch>
        </p:blipFill>
        <p:spPr>
          <a:xfrm>
            <a:off x="5572132" y="1928802"/>
            <a:ext cx="3252782" cy="2008199"/>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571472" y="5786454"/>
            <a:ext cx="8201053" cy="685784"/>
          </a:xfrm>
          <a:prstGeom prst="rect">
            <a:avLst/>
          </a:prstGeom>
          <a:noFill/>
          <a:ln w="9525">
            <a:noFill/>
            <a:miter lim="800000"/>
            <a:headEnd/>
            <a:tailEnd/>
          </a:ln>
        </p:spPr>
      </p:pic>
    </p:spTree>
  </p:cSld>
  <p:clrMapOvr>
    <a:masterClrMapping/>
  </p:clrMapOvr>
  <p:transition advTm="30919">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572164"/>
          </a:xfrm>
        </p:spPr>
        <p:txBody>
          <a:bodyPr/>
          <a:lstStyle/>
          <a:p>
            <a:pPr algn="ctr"/>
            <a:endParaRPr lang="el-GR" sz="2000" b="1" i="1" dirty="0" smtClean="0">
              <a:latin typeface="Arial" pitchFamily="34" charset="0"/>
              <a:cs typeface="Arial" pitchFamily="34" charset="0"/>
            </a:endParaRPr>
          </a:p>
          <a:p>
            <a:pPr algn="ctr">
              <a:buNone/>
            </a:pPr>
            <a:r>
              <a:rPr lang="el-GR" sz="2000" b="1" i="1" dirty="0" smtClean="0">
                <a:latin typeface="Arial" pitchFamily="34" charset="0"/>
                <a:cs typeface="Arial" pitchFamily="34" charset="0"/>
              </a:rPr>
              <a:t>Πρόληψη και θεραπεία ηπατίτιδας Β, ηπατίτιδας </a:t>
            </a:r>
            <a:r>
              <a:rPr lang="en-US" sz="2000" b="1" i="1" dirty="0" smtClean="0">
                <a:latin typeface="Arial" pitchFamily="34" charset="0"/>
                <a:cs typeface="Arial" pitchFamily="34" charset="0"/>
              </a:rPr>
              <a:t>C </a:t>
            </a:r>
            <a:r>
              <a:rPr lang="el-GR" sz="2000" b="1" i="1" dirty="0" smtClean="0">
                <a:latin typeface="Arial" pitchFamily="34" charset="0"/>
                <a:cs typeface="Arial" pitchFamily="34" charset="0"/>
              </a:rPr>
              <a:t>και </a:t>
            </a:r>
            <a:r>
              <a:rPr lang="en-US" sz="2000" b="1" i="1" dirty="0" smtClean="0">
                <a:latin typeface="Arial" pitchFamily="34" charset="0"/>
                <a:cs typeface="Arial" pitchFamily="34" charset="0"/>
              </a:rPr>
              <a:t>HIV </a:t>
            </a:r>
            <a:r>
              <a:rPr lang="el-GR" sz="2000" b="1" i="1" dirty="0" smtClean="0">
                <a:latin typeface="Arial" pitchFamily="34" charset="0"/>
                <a:cs typeface="Arial" pitchFamily="34" charset="0"/>
              </a:rPr>
              <a:t>λοίμωξης σε αιμοκαθαιρόμενους ασθενείς. </a:t>
            </a:r>
            <a:endParaRPr lang="en-US" sz="2000" b="1" i="1" dirty="0" smtClean="0">
              <a:latin typeface="Arial" pitchFamily="34" charset="0"/>
              <a:cs typeface="Arial" pitchFamily="34" charset="0"/>
            </a:endParaRPr>
          </a:p>
          <a:p>
            <a:pPr>
              <a:buNone/>
            </a:pPr>
            <a:r>
              <a:rPr lang="el-GR" sz="1800"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Σε όλους τους ασθενείς που εντάσσονται σε αιμοκάθαρση ή διακομίζονται από άλλη Μονάδα Τεχνητού Νεφρού και έχουν ή όχι κάνει εμβόλιο κατά της ηπατίτιδας Β </a:t>
            </a:r>
            <a:r>
              <a:rPr lang="el-GR" sz="1600" i="1" dirty="0" smtClean="0">
                <a:latin typeface="Arial" pitchFamily="34" charset="0"/>
                <a:cs typeface="Arial" pitchFamily="34" charset="0"/>
              </a:rPr>
              <a:t>θα πρέπει να γίνεται έλεγχος για δείκτες ηπατίτιδας Β. Ο έλεγχος αυτός θα πρέπει να επαναλαμβάνεται κάθε 3-6 μήνες ανάλογα με τον επιπολασμό της ηπατίτιδας Β στη Μονάδα Τεχνητού Νεφρού.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Σε όλους τους ασθενείς που εντάσσονται σε αιμοκάθαρση ή διακομίζονται από άλλη Μονάδα Τεχνητού Νεφρού θα πρέπει να γίνεται έλεγχος για αντισώματα έναντι της ηπατίτιδας </a:t>
            </a:r>
            <a:r>
              <a:rPr lang="en-US" sz="1600" b="1" i="1" dirty="0" smtClean="0">
                <a:latin typeface="Arial" pitchFamily="34" charset="0"/>
                <a:cs typeface="Arial" pitchFamily="34" charset="0"/>
              </a:rPr>
              <a:t>C</a:t>
            </a: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Ο έλεγχος αυτός θα πρέπει να επαναλαμβάνεται για 6 μήνες στους αιμοκαθαιρόμενους ασθενείς και θα πρέπει να περιλαμβάνει μία μέτρηση αντισωμάτων με </a:t>
            </a:r>
            <a:r>
              <a:rPr lang="en-US" sz="1600" i="1" dirty="0" smtClean="0">
                <a:latin typeface="Arial" pitchFamily="34" charset="0"/>
                <a:cs typeface="Arial" pitchFamily="34" charset="0"/>
              </a:rPr>
              <a:t>ELISA </a:t>
            </a:r>
            <a:r>
              <a:rPr lang="el-GR" sz="1600" i="1" dirty="0" smtClean="0">
                <a:latin typeface="Arial" pitchFamily="34" charset="0"/>
                <a:cs typeface="Arial" pitchFamily="34" charset="0"/>
              </a:rPr>
              <a:t>και ένα τεστ επιβεβαίωσης με περισσότερο ειδική εξέταση (</a:t>
            </a:r>
            <a:r>
              <a:rPr lang="en-US" sz="1600" i="1" dirty="0" smtClean="0">
                <a:latin typeface="Arial" pitchFamily="34" charset="0"/>
                <a:cs typeface="Arial" pitchFamily="34" charset="0"/>
              </a:rPr>
              <a:t>RIBA</a:t>
            </a:r>
            <a:r>
              <a:rPr lang="el-GR" sz="1600" i="1" dirty="0" smtClean="0">
                <a:latin typeface="Arial" pitchFamily="34" charset="0"/>
                <a:cs typeface="Arial" pitchFamily="34" charset="0"/>
              </a:rPr>
              <a:t>).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Σε όλους τους ασθενείς που εντάσσονται σε αιμοκάθαρση ή διακομίζονται από άλλη μονάδα τεχνητού νεφρού θα πρέπει να γίνεται έλεγχος για </a:t>
            </a:r>
            <a:r>
              <a:rPr lang="en-US" sz="1600" b="1" i="1" dirty="0" smtClean="0">
                <a:latin typeface="Arial" pitchFamily="34" charset="0"/>
                <a:cs typeface="Arial" pitchFamily="34" charset="0"/>
              </a:rPr>
              <a:t>HIV </a:t>
            </a:r>
            <a:r>
              <a:rPr lang="el-GR" sz="1600" b="1" i="1" dirty="0" smtClean="0">
                <a:latin typeface="Arial" pitchFamily="34" charset="0"/>
                <a:cs typeface="Arial" pitchFamily="34" charset="0"/>
              </a:rPr>
              <a:t>λοίμωξη </a:t>
            </a:r>
            <a:r>
              <a:rPr lang="el-GR" sz="1600" i="1" dirty="0" smtClean="0">
                <a:latin typeface="Arial" pitchFamily="34" charset="0"/>
                <a:cs typeface="Arial" pitchFamily="34" charset="0"/>
              </a:rPr>
              <a:t>μετά όμως και από σύμφωνη γνώμη του αρρώστου. Από τη στιγμή που ο ασθενής υποβάλλεται σε πρόγραμμα χρόνιας περιοδικής αιμοκάθαρσης το </a:t>
            </a:r>
            <a:r>
              <a:rPr lang="en-US" sz="1600" i="1" dirty="0" smtClean="0">
                <a:latin typeface="Arial" pitchFamily="34" charset="0"/>
                <a:cs typeface="Arial" pitchFamily="34" charset="0"/>
              </a:rPr>
              <a:t>screening </a:t>
            </a:r>
            <a:r>
              <a:rPr lang="el-GR" sz="1600" i="1" dirty="0" smtClean="0">
                <a:latin typeface="Arial" pitchFamily="34" charset="0"/>
                <a:cs typeface="Arial" pitchFamily="34" charset="0"/>
              </a:rPr>
              <a:t>για </a:t>
            </a:r>
            <a:r>
              <a:rPr lang="en-US" sz="1600" i="1" dirty="0" smtClean="0">
                <a:latin typeface="Arial" pitchFamily="34" charset="0"/>
                <a:cs typeface="Arial" pitchFamily="34" charset="0"/>
              </a:rPr>
              <a:t>HIV </a:t>
            </a:r>
            <a:r>
              <a:rPr lang="el-GR" sz="1600" i="1" dirty="0" smtClean="0">
                <a:latin typeface="Arial" pitchFamily="34" charset="0"/>
                <a:cs typeface="Arial" pitchFamily="34" charset="0"/>
              </a:rPr>
              <a:t>δεν συνιστάται.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endParaRPr lang="en-US" sz="1600" i="1" dirty="0" smtClean="0">
              <a:latin typeface="Arial" pitchFamily="34" charset="0"/>
              <a:cs typeface="Arial" pitchFamily="34" charset="0"/>
            </a:endParaRPr>
          </a:p>
          <a:p>
            <a:pPr>
              <a:buNone/>
            </a:pPr>
            <a:endParaRPr lang="en-US" sz="1800" dirty="0"/>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5864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815034"/>
          </a:xfrm>
        </p:spPr>
        <p:txBody>
          <a:bodyPr/>
          <a:lstStyle/>
          <a:p>
            <a:pPr>
              <a:buNone/>
            </a:pPr>
            <a:r>
              <a:rPr lang="el-GR" sz="1600" b="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a:t>
            </a:r>
            <a:r>
              <a:rPr lang="el-GR" sz="2000" b="1" i="1" dirty="0" smtClean="0">
                <a:latin typeface="Arial" pitchFamily="34" charset="0"/>
                <a:cs typeface="Arial" pitchFamily="34" charset="0"/>
              </a:rPr>
              <a:t>Γενικά μέτρα πρόληψης μετάδοσης αιματογενώς παθογόνων στους αιμοκαθαιρόμενους ασθενείς </a:t>
            </a:r>
            <a:endParaRPr lang="en-US" sz="20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p>
          <a:p>
            <a:pPr>
              <a:buNone/>
            </a:pPr>
            <a:r>
              <a:rPr lang="el-GR" sz="1600" i="1" dirty="0" smtClean="0">
                <a:latin typeface="Arial" pitchFamily="34" charset="0"/>
                <a:cs typeface="Arial" pitchFamily="34" charset="0"/>
              </a:rPr>
              <a:t>      Γενικά μέτρα πρόληψης μετάδοσης των αιματογενώς παθογόνων και κανόνες υγιεινής, θα πρέπει να εφαρμόζονται και στις μονάδες αιμοκάθαρσης, ήτοι :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Καθαρισμός και απολύμανση των εργαλείων των μηχανημάτων και των διαφόρων επιφανειών μετά από κάθε συνεδρίας αιμοκάθαρσης.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Απαγόρευση του δανεισμού αντικειμένων μεταξύ των ασθενών.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Συχνό πλύσιμο των χεριών και χρησιμοποίηση γαντιών μιας χρήσης.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Χρήση μάσκας για προστασία του προσώπου και των ματιών.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Αιμοκαθαιρόμενοι ασθενείς με θετικό αυστραλιανό αντιγόνο </a:t>
            </a:r>
            <a:r>
              <a:rPr lang="el-GR" sz="1600" i="1" dirty="0" smtClean="0">
                <a:latin typeface="Arial" pitchFamily="34" charset="0"/>
                <a:cs typeface="Arial" pitchFamily="34" charset="0"/>
              </a:rPr>
              <a:t>θα πρέπει να αιμοκαθαίρονται σε ξεχωριστό δωμάτιο (κίτρινη μονάδα) με συγκεκριμένα μηχανήματα τεχνητού νεφρού. </a:t>
            </a:r>
          </a:p>
          <a:p>
            <a:pPr>
              <a:buNone/>
            </a:pP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Η πρόληψη της μετάδοσης ηπατίτιδας </a:t>
            </a:r>
            <a:r>
              <a:rPr lang="en-US" sz="1600" b="1" i="1" dirty="0" smtClean="0">
                <a:latin typeface="Arial" pitchFamily="34" charset="0"/>
                <a:cs typeface="Arial" pitchFamily="34" charset="0"/>
              </a:rPr>
              <a:t>C </a:t>
            </a:r>
            <a:r>
              <a:rPr lang="el-GR" sz="1600" b="1" i="1" dirty="0" smtClean="0">
                <a:latin typeface="Arial" pitchFamily="34" charset="0"/>
                <a:cs typeface="Arial" pitchFamily="34" charset="0"/>
              </a:rPr>
              <a:t>στους αιμοκαθαιρόμενους ασθενείς </a:t>
            </a:r>
            <a:r>
              <a:rPr lang="el-GR" sz="1600" i="1" dirty="0" smtClean="0">
                <a:latin typeface="Arial" pitchFamily="34" charset="0"/>
                <a:cs typeface="Arial" pitchFamily="34" charset="0"/>
              </a:rPr>
              <a:t>συνιστάται να γίνεται με τα γενικά μέτρα αιμοκάθαρσης, ενώ αιμοκάθαρση σε ξεχωριστό δωμάτιο με καθορισμένο νοσηλευτικό προσωπικό συνιστάται μόνο σε μονάδες με υψηλό επιπολασμό ηπατίτιδας </a:t>
            </a:r>
            <a:r>
              <a:rPr lang="en-US" sz="1600" i="1" dirty="0" smtClean="0">
                <a:latin typeface="Arial" pitchFamily="34" charset="0"/>
                <a:cs typeface="Arial" pitchFamily="34" charset="0"/>
              </a:rPr>
              <a:t>C</a:t>
            </a:r>
            <a:r>
              <a:rPr lang="el-GR" sz="1600" i="1" dirty="0" smtClean="0">
                <a:latin typeface="Arial" pitchFamily="34" charset="0"/>
                <a:cs typeface="Arial" pitchFamily="34" charset="0"/>
              </a:rPr>
              <a:t>.</a:t>
            </a:r>
            <a:endParaRPr lang="en-US" sz="1600" i="1" dirty="0" smtClean="0">
              <a:latin typeface="Arial" pitchFamily="34" charset="0"/>
              <a:cs typeface="Arial" pitchFamily="34" charset="0"/>
            </a:endParaRPr>
          </a:p>
          <a:p>
            <a:pPr>
              <a:buNone/>
            </a:pPr>
            <a:endParaRPr lang="en-US" sz="1800" i="1" dirty="0"/>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48127">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7901014" cy="5886472"/>
          </a:xfrm>
        </p:spPr>
        <p:txBody>
          <a:bodyPr/>
          <a:lstStyle/>
          <a:p>
            <a:endParaRPr lang="el-GR" sz="1800" dirty="0" smtClean="0"/>
          </a:p>
          <a:p>
            <a:pPr>
              <a:lnSpc>
                <a:spcPct val="150000"/>
              </a:lnSpc>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Παθητική ανοσοποίηση ή παθητική – ενεργητική ανοσοποίηση εναντίον της ηπατίτιδας Β </a:t>
            </a:r>
            <a:r>
              <a:rPr lang="el-GR" sz="1600" i="1" dirty="0" smtClean="0">
                <a:latin typeface="Arial" pitchFamily="34" charset="0"/>
                <a:cs typeface="Arial" pitchFamily="34" charset="0"/>
              </a:rPr>
              <a:t>θα πρέπει να εφαρμόζεται μετά την λόγω ατυχήματος μόλυνση (</a:t>
            </a:r>
            <a:r>
              <a:rPr lang="en-US" sz="1600" i="1" dirty="0" smtClean="0">
                <a:latin typeface="Arial" pitchFamily="34" charset="0"/>
                <a:cs typeface="Arial" pitchFamily="34" charset="0"/>
              </a:rPr>
              <a:t>inoculation</a:t>
            </a:r>
            <a:r>
              <a:rPr lang="el-GR" sz="1600" i="1" dirty="0" smtClean="0">
                <a:latin typeface="Arial" pitchFamily="34" charset="0"/>
                <a:cs typeface="Arial" pitchFamily="34" charset="0"/>
              </a:rPr>
              <a:t>) του νοσηλευτικού/ιατρικού προσωπικού ως προληπτική θεραπεία  </a:t>
            </a:r>
            <a:endParaRPr lang="en-US"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(στο υγιές προσωπικό και στους αιμοκαθαιρόμενους ασθενείς εάν έχουν εμβολιασθεί και δεν έχουν ανταποκριθεί στον εμβολιασμό</a:t>
            </a:r>
            <a:r>
              <a:rPr lang="el-GR" sz="1600" i="1" dirty="0" smtClean="0">
                <a:latin typeface="Arial" pitchFamily="34" charset="0"/>
                <a:cs typeface="Arial" pitchFamily="34" charset="0"/>
              </a:rPr>
              <a:t>)</a:t>
            </a:r>
            <a:endParaRPr lang="el-GR" sz="1600" i="1" dirty="0" smtClean="0">
              <a:latin typeface="Arial" pitchFamily="34" charset="0"/>
              <a:cs typeface="Arial" pitchFamily="34" charset="0"/>
            </a:endParaRPr>
          </a:p>
          <a:p>
            <a:pPr>
              <a:lnSpc>
                <a:spcPct val="150000"/>
              </a:lnSpc>
              <a:buNone/>
            </a:pPr>
            <a:endParaRPr lang="en-US" sz="1600" i="1" dirty="0" smtClean="0">
              <a:latin typeface="Arial" pitchFamily="34" charset="0"/>
              <a:cs typeface="Arial" pitchFamily="34" charset="0"/>
            </a:endParaRPr>
          </a:p>
          <a:p>
            <a:pPr>
              <a:lnSpc>
                <a:spcPct val="150000"/>
              </a:lnSpc>
              <a:buNone/>
            </a:pPr>
            <a:r>
              <a:rPr lang="el-GR" sz="1600" b="1" i="1" dirty="0" smtClean="0">
                <a:latin typeface="Arial" pitchFamily="34" charset="0"/>
                <a:cs typeface="Arial" pitchFamily="34" charset="0"/>
              </a:rPr>
              <a:t>      Σε όλο το νοσηλευτικό και ιατρικό προσωπικό των μονάδων τεχνητού νεφρού θα πρέπει να γίνεται ενεργητική ανοσοποίηση εναντίον του ιού της ηπατίτιδας Β. </a:t>
            </a:r>
            <a:r>
              <a:rPr lang="el-GR" sz="1600" i="1" dirty="0" smtClean="0">
                <a:latin typeface="Arial" pitchFamily="34" charset="0"/>
                <a:cs typeface="Arial" pitchFamily="34" charset="0"/>
              </a:rPr>
              <a:t>Η χορήγηση των εμβολίων θα πρέπει να γίνεται είτε σε διάστημα 0,1,6 μήνες ή σε 0,1,2 και 12 μήνες. Στους εμβολιαζόμενους θα πρέπει να προσδιορίζεται ο τίτλος των αντισωμάτων και να γίνονται επιπρόσθετη χορήγηση εμβολίου σε αυτούς που δεν ανέπτυξαν προστατευτικούς τίτλους αντισωμάτων (≥10</a:t>
            </a:r>
            <a:r>
              <a:rPr lang="en-US" sz="1600" i="1" dirty="0" err="1" smtClean="0">
                <a:latin typeface="Arial" pitchFamily="34" charset="0"/>
                <a:cs typeface="Arial" pitchFamily="34" charset="0"/>
              </a:rPr>
              <a:t>mIU</a:t>
            </a:r>
            <a:r>
              <a:rPr lang="el-GR" sz="1600" i="1" dirty="0" smtClean="0">
                <a:latin typeface="Arial" pitchFamily="34" charset="0"/>
                <a:cs typeface="Arial" pitchFamily="34" charset="0"/>
              </a:rPr>
              <a:t>/</a:t>
            </a:r>
            <a:r>
              <a:rPr lang="en-US" sz="1600" i="1" dirty="0" smtClean="0">
                <a:latin typeface="Arial" pitchFamily="34" charset="0"/>
                <a:cs typeface="Arial" pitchFamily="34" charset="0"/>
              </a:rPr>
              <a:t>ml</a:t>
            </a:r>
            <a:r>
              <a:rPr lang="el-GR" sz="1600" i="1" dirty="0" smtClean="0">
                <a:latin typeface="Arial" pitchFamily="34" charset="0"/>
                <a:cs typeface="Arial" pitchFamily="34" charset="0"/>
              </a:rPr>
              <a:t>)</a:t>
            </a:r>
            <a:endParaRPr lang="en-US" sz="1600" i="1" dirty="0" smtClean="0">
              <a:latin typeface="Arial" pitchFamily="34" charset="0"/>
              <a:cs typeface="Arial" pitchFamily="34" charset="0"/>
            </a:endParaRPr>
          </a:p>
          <a:p>
            <a:endParaRPr lang="en-US" sz="1800" dirty="0"/>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4235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000" b="1" dirty="0" smtClean="0"/>
              <a:t/>
            </a:r>
            <a:br>
              <a:rPr lang="el-GR" sz="2000" b="1" dirty="0" smtClean="0"/>
            </a:br>
            <a:r>
              <a:rPr lang="en-US" sz="2000" b="1" i="1" dirty="0" smtClean="0">
                <a:latin typeface="Arial" pitchFamily="34" charset="0"/>
                <a:cs typeface="Arial" pitchFamily="34" charset="0"/>
              </a:rPr>
              <a:t> </a:t>
            </a:r>
            <a:r>
              <a:rPr lang="en-US" sz="1600" b="1" i="1" dirty="0" smtClean="0">
                <a:latin typeface="Arial" pitchFamily="34" charset="0"/>
                <a:cs typeface="Arial" pitchFamily="34" charset="0"/>
              </a:rPr>
              <a:t>ISO/ MTN / </a:t>
            </a:r>
            <a:r>
              <a:rPr lang="el-GR" sz="1600" b="1" i="1" dirty="0" smtClean="0">
                <a:latin typeface="Arial" pitchFamily="34" charset="0"/>
                <a:cs typeface="Arial" pitchFamily="34" charset="0"/>
              </a:rPr>
              <a:t>Οδηγία Ο13/Δ09.Α</a:t>
            </a:r>
            <a:r>
              <a:rPr lang="en-US" sz="1600" b="1" i="1" dirty="0" smtClean="0">
                <a:latin typeface="Arial" pitchFamily="34" charset="0"/>
                <a:cs typeface="Arial" pitchFamily="34" charset="0"/>
              </a:rPr>
              <a:t/>
            </a:r>
            <a:br>
              <a:rPr lang="en-US" sz="1600" b="1" i="1" dirty="0" smtClean="0">
                <a:latin typeface="Arial" pitchFamily="34" charset="0"/>
                <a:cs typeface="Arial" pitchFamily="34" charset="0"/>
              </a:rPr>
            </a:br>
            <a:r>
              <a:rPr lang="el-GR" sz="2000" b="1" i="1" dirty="0" smtClean="0">
                <a:latin typeface="Arial" pitchFamily="34" charset="0"/>
                <a:cs typeface="Arial" pitchFamily="34" charset="0"/>
              </a:rPr>
              <a:t>Διαχείριση Οροθετικών Ασθενών</a:t>
            </a:r>
            <a:r>
              <a:rPr lang="en-US" sz="2000" b="1" dirty="0" smtClean="0"/>
              <a:t/>
            </a:r>
            <a:br>
              <a:rPr lang="en-US" sz="2000" b="1" dirty="0" smtClean="0"/>
            </a:br>
            <a:endParaRPr lang="en-US" sz="2000" dirty="0"/>
          </a:p>
        </p:txBody>
      </p:sp>
      <p:sp>
        <p:nvSpPr>
          <p:cNvPr id="3" name="2 - Θέση περιεχομένου"/>
          <p:cNvSpPr>
            <a:spLocks noGrp="1"/>
          </p:cNvSpPr>
          <p:nvPr>
            <p:ph idx="1"/>
          </p:nvPr>
        </p:nvSpPr>
        <p:spPr>
          <a:xfrm>
            <a:off x="500034" y="1428736"/>
            <a:ext cx="7929618" cy="4524315"/>
          </a:xfrm>
        </p:spPr>
        <p:txBody>
          <a:bodyPr wrap="square">
            <a:spAutoFit/>
          </a:bodyPr>
          <a:lstStyle/>
          <a:p>
            <a:pPr lvl="2">
              <a:buNone/>
            </a:pPr>
            <a:endParaRPr lang="en-US" sz="1600" b="1" i="1" dirty="0" smtClean="0">
              <a:latin typeface="Arial" pitchFamily="34" charset="0"/>
              <a:cs typeface="Arial" pitchFamily="34" charset="0"/>
            </a:endParaRPr>
          </a:p>
          <a:p>
            <a:pPr lvl="1">
              <a:buNone/>
            </a:pPr>
            <a:r>
              <a:rPr lang="el-GR" sz="1600" i="1" dirty="0" smtClean="0">
                <a:latin typeface="Arial" pitchFamily="34" charset="0"/>
                <a:cs typeface="Arial" pitchFamily="34" charset="0"/>
              </a:rPr>
              <a:t>     Οι ασθενείς της Μονάδας Τεχνητού Νεφρού ελέγχονται ανά εξάμηνο για όλες τις αιματογενώς μεταδιδόμενες ιογενείς λοιμώξεις. Συγκεκριμένα, λαμβάνονται δείγματα αίματος μαζικά και κατόπιν </a:t>
            </a:r>
            <a:r>
              <a:rPr lang="el-GR" sz="1600" i="1" dirty="0" err="1" smtClean="0">
                <a:latin typeface="Arial" pitchFamily="34" charset="0"/>
                <a:cs typeface="Arial" pitchFamily="34" charset="0"/>
              </a:rPr>
              <a:t>φυγοκέντρησης</a:t>
            </a:r>
            <a:r>
              <a:rPr lang="el-GR" sz="1600" i="1" dirty="0" smtClean="0">
                <a:latin typeface="Arial" pitchFamily="34" charset="0"/>
                <a:cs typeface="Arial" pitchFamily="34" charset="0"/>
              </a:rPr>
              <a:t> αποστέλλονται οι οροί αίματος στο Εθνικό Κέντρο Ελέγχου Ηπατίτιδας από όπου εκδίδονται </a:t>
            </a:r>
            <a:r>
              <a:rPr lang="el-GR" sz="1600" i="1" dirty="0" smtClean="0">
                <a:latin typeface="Arial" pitchFamily="34" charset="0"/>
                <a:cs typeface="Arial" pitchFamily="34" charset="0"/>
              </a:rPr>
              <a:t>αποτελέσματα</a:t>
            </a:r>
            <a:endParaRPr lang="el-GR" sz="1600" i="1" dirty="0" smtClean="0">
              <a:latin typeface="Arial" pitchFamily="34" charset="0"/>
              <a:cs typeface="Arial" pitchFamily="34" charset="0"/>
            </a:endParaRPr>
          </a:p>
          <a:p>
            <a:pPr lvl="1">
              <a:buNone/>
            </a:pPr>
            <a:r>
              <a:rPr lang="el-GR" sz="1600" i="1" dirty="0" smtClean="0">
                <a:latin typeface="Arial" pitchFamily="34" charset="0"/>
                <a:cs typeface="Arial" pitchFamily="34" charset="0"/>
              </a:rPr>
              <a:t>    </a:t>
            </a:r>
          </a:p>
          <a:p>
            <a:pPr lvl="1">
              <a:buNone/>
            </a:pPr>
            <a:r>
              <a:rPr lang="el-GR" sz="1600" i="1" dirty="0" smtClean="0">
                <a:latin typeface="Arial" pitchFamily="34" charset="0"/>
                <a:cs typeface="Arial" pitchFamily="34" charset="0"/>
              </a:rPr>
              <a:t>     Τα αποτελέσματα κρατούνται σε ονομαστικό αρχείο για κάθε ασθενή και βάσει αυτών προγραμματίζεται ο εμβολιασμός των ασθενών για την Ηπατίτιδα Β. Η διαχείριση των δειγμάτων γίνεται με ευθύνη του Προϊστάμενου και η τήρηση του αρχείου γίνεται από τον </a:t>
            </a:r>
            <a:r>
              <a:rPr lang="el-GR" sz="1600" i="1" dirty="0" smtClean="0">
                <a:latin typeface="Arial" pitchFamily="34" charset="0"/>
                <a:cs typeface="Arial" pitchFamily="34" charset="0"/>
              </a:rPr>
              <a:t>Ιατρό</a:t>
            </a:r>
            <a:endParaRPr lang="en-US" sz="1600" i="1" dirty="0" smtClean="0">
              <a:latin typeface="Arial" pitchFamily="34" charset="0"/>
              <a:cs typeface="Arial" pitchFamily="34" charset="0"/>
            </a:endParaRPr>
          </a:p>
          <a:p>
            <a:pPr lvl="1">
              <a:buNone/>
            </a:pPr>
            <a:r>
              <a:rPr lang="el-GR" sz="1600" i="1" dirty="0" smtClean="0">
                <a:latin typeface="Arial" pitchFamily="34" charset="0"/>
                <a:cs typeface="Arial" pitchFamily="34" charset="0"/>
              </a:rPr>
              <a:t>    </a:t>
            </a:r>
          </a:p>
          <a:p>
            <a:pPr lvl="1">
              <a:buNone/>
            </a:pPr>
            <a:r>
              <a:rPr lang="el-GR" sz="1600" i="1" dirty="0" smtClean="0">
                <a:latin typeface="Arial" pitchFamily="34" charset="0"/>
                <a:cs typeface="Arial" pitchFamily="34" charset="0"/>
              </a:rPr>
              <a:t>     Εκτός από τον εξάμηνο τακτικό έλεγχο, οι ασθενείς της ΜΤΝ ελέγχονται για ιογενείς λοιμώξεις και κάθε φορά που επιστρέφουν στη Μονάδα μετά από απουσία λόγω νοσηλείας σε άλλα Νοσοκομεία ή μετά από διακοπές, καθώς και όταν  εντάσσονται για αιμοκάθαρση στη Μονάδα Τεχνητού Νεφρού του Νοσοκομείου για  πρώτη </a:t>
            </a:r>
            <a:r>
              <a:rPr lang="el-GR" sz="1600" i="1" dirty="0" smtClean="0">
                <a:latin typeface="Arial" pitchFamily="34" charset="0"/>
                <a:cs typeface="Arial" pitchFamily="34" charset="0"/>
              </a:rPr>
              <a:t>φορά</a:t>
            </a:r>
            <a:endParaRPr lang="en-US" sz="1600" i="1" dirty="0" smtClean="0">
              <a:latin typeface="Arial" pitchFamily="34" charset="0"/>
              <a:cs typeface="Arial" pitchFamily="34" charset="0"/>
            </a:endParaRPr>
          </a:p>
        </p:txBody>
      </p:sp>
    </p:spTree>
  </p:cSld>
  <p:clrMapOvr>
    <a:masterClrMapping/>
  </p:clrMapOvr>
  <p:transition advTm="48173">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428604"/>
            <a:ext cx="7858180" cy="5857916"/>
          </a:xfrm>
        </p:spPr>
        <p:txBody>
          <a:bodyPr lIns="0"/>
          <a:lstStyle/>
          <a:p>
            <a:pPr lvl="1">
              <a:buNone/>
            </a:pPr>
            <a:r>
              <a:rPr lang="el-GR" sz="1600" dirty="0" smtClean="0"/>
              <a:t>                                          </a:t>
            </a:r>
          </a:p>
          <a:p>
            <a:pPr lvl="1">
              <a:buNone/>
            </a:pPr>
            <a:r>
              <a:rPr lang="el-GR" sz="1600" i="1" dirty="0" smtClean="0">
                <a:latin typeface="Arial" pitchFamily="34" charset="0"/>
                <a:cs typeface="Arial" pitchFamily="34" charset="0"/>
              </a:rPr>
              <a:t>                                    </a:t>
            </a:r>
            <a:r>
              <a:rPr lang="en-US" sz="1600" b="1" i="1" dirty="0" smtClean="0">
                <a:latin typeface="Arial" pitchFamily="34" charset="0"/>
                <a:cs typeface="Arial" pitchFamily="34" charset="0"/>
              </a:rPr>
              <a:t>ISO/ MTN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Οδηγία Ο13/Δ09.Α</a:t>
            </a:r>
            <a:r>
              <a:rPr lang="en-US" sz="2000" b="1" i="1" dirty="0" smtClean="0">
                <a:latin typeface="Arial" pitchFamily="34" charset="0"/>
                <a:cs typeface="Arial" pitchFamily="34" charset="0"/>
              </a:rPr>
              <a:t/>
            </a:r>
            <a:br>
              <a:rPr lang="en-US" sz="2000" b="1" i="1" dirty="0" smtClean="0">
                <a:latin typeface="Arial" pitchFamily="34" charset="0"/>
                <a:cs typeface="Arial" pitchFamily="34" charset="0"/>
              </a:rPr>
            </a:br>
            <a:r>
              <a:rPr lang="el-GR" sz="2000" b="1" i="1" dirty="0" smtClean="0">
                <a:latin typeface="Arial" pitchFamily="34" charset="0"/>
                <a:cs typeface="Arial" pitchFamily="34" charset="0"/>
              </a:rPr>
              <a:t>                     Διαχείριση Οροθετικών Ασθενών</a:t>
            </a:r>
            <a:r>
              <a:rPr lang="en-US" sz="1600" b="1" dirty="0" smtClean="0"/>
              <a:t/>
            </a:r>
            <a:br>
              <a:rPr lang="en-US" sz="1600" b="1" dirty="0" smtClean="0"/>
            </a:br>
            <a:endParaRPr lang="el-GR" sz="1600" dirty="0" smtClean="0"/>
          </a:p>
          <a:p>
            <a:pPr lvl="1">
              <a:buNone/>
            </a:pPr>
            <a:r>
              <a:rPr lang="el-GR" sz="1600" dirty="0" smtClean="0"/>
              <a:t>     </a:t>
            </a:r>
            <a:r>
              <a:rPr lang="el-GR" sz="1600" i="1" dirty="0" smtClean="0">
                <a:latin typeface="Arial" pitchFamily="34" charset="0"/>
                <a:cs typeface="Arial" pitchFamily="34" charset="0"/>
              </a:rPr>
              <a:t>Οι ασθενείς με διαγνωσμένο θετικό το αντίσωμα της Ηπατίτιδας Β υποβάλλονται σε αιμοκάθαρση σε ειδικό δωμάτιο που διαθέτει νεροχύτη, ντουλάπα και τουαλέτα. Η νοσηλεία αυτών των ασθενών, η διαχείριση του ιματισμού και των  αποβλήτων της αιμοκάθαρσης γίνεται σύμφωνα με τους κανόνες πρόληψης διασποράς της Ηπατίτιδας </a:t>
            </a:r>
            <a:r>
              <a:rPr lang="el-GR" sz="1600" i="1" dirty="0" smtClean="0">
                <a:latin typeface="Arial" pitchFamily="34" charset="0"/>
                <a:cs typeface="Arial" pitchFamily="34" charset="0"/>
              </a:rPr>
              <a:t>Β</a:t>
            </a:r>
            <a:endParaRPr lang="el-GR" sz="1600" i="1" dirty="0" smtClean="0">
              <a:latin typeface="Arial" pitchFamily="34" charset="0"/>
              <a:cs typeface="Arial" pitchFamily="34" charset="0"/>
            </a:endParaRPr>
          </a:p>
          <a:p>
            <a:pPr lvl="1">
              <a:buNone/>
            </a:pPr>
            <a:endParaRPr lang="en-US" sz="1600" i="1" dirty="0" smtClean="0">
              <a:latin typeface="Arial" pitchFamily="34" charset="0"/>
              <a:cs typeface="Arial" pitchFamily="34" charset="0"/>
            </a:endParaRPr>
          </a:p>
          <a:p>
            <a:pPr lvl="1">
              <a:buNone/>
            </a:pPr>
            <a:r>
              <a:rPr lang="el-GR" sz="1600" i="1" dirty="0" smtClean="0">
                <a:latin typeface="Arial" pitchFamily="34" charset="0"/>
                <a:cs typeface="Arial" pitchFamily="34" charset="0"/>
              </a:rPr>
              <a:t>     Οι ασθενείς με διαγνωσμένο θετικό το αντίσωμα της Ηπατίτιδας C αιμοκαθαίρονται στο χώρο της Μονάδας σε συγκεκριμένα μηχανήματα και διαδέχονται ο ένας τον άλλο στο πρόγραμμα </a:t>
            </a:r>
            <a:r>
              <a:rPr lang="el-GR" sz="1600" i="1" dirty="0" smtClean="0">
                <a:latin typeface="Arial" pitchFamily="34" charset="0"/>
                <a:cs typeface="Arial" pitchFamily="34" charset="0"/>
              </a:rPr>
              <a:t>συνεδριών</a:t>
            </a:r>
            <a:endParaRPr lang="el-GR" sz="1600" i="1" dirty="0" smtClean="0">
              <a:latin typeface="Arial" pitchFamily="34" charset="0"/>
              <a:cs typeface="Arial" pitchFamily="34" charset="0"/>
            </a:endParaRPr>
          </a:p>
          <a:p>
            <a:pPr lvl="1">
              <a:buNone/>
            </a:pP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r>
              <a:rPr lang="el-GR" sz="1600" b="1" i="1" u="sng" dirty="0" smtClean="0">
                <a:latin typeface="Arial" pitchFamily="34" charset="0"/>
                <a:cs typeface="Arial" pitchFamily="34" charset="0"/>
              </a:rPr>
              <a:t>Σημείωση 1:</a:t>
            </a: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Με εξαίρεση τους ανωτέρω διαχωρισμούς, οι Νοσηλευτές  </a:t>
            </a:r>
          </a:p>
          <a:p>
            <a:pPr>
              <a:buNone/>
            </a:pPr>
            <a:r>
              <a:rPr lang="el-GR" sz="1600" i="1" dirty="0" smtClean="0">
                <a:latin typeface="Arial" pitchFamily="34" charset="0"/>
                <a:cs typeface="Arial" pitchFamily="34" charset="0"/>
              </a:rPr>
              <a:t>             διαχειρίζονται τη νοσηλεία αυτών των ασθενών με τον ίδιο τρόπο, όπως </a:t>
            </a:r>
          </a:p>
          <a:p>
            <a:pPr>
              <a:buNone/>
            </a:pPr>
            <a:r>
              <a:rPr lang="el-GR" sz="1600" i="1" dirty="0" smtClean="0">
                <a:latin typeface="Arial" pitchFamily="34" charset="0"/>
                <a:cs typeface="Arial" pitchFamily="34" charset="0"/>
              </a:rPr>
              <a:t>             και των  θεωρούμενων ως </a:t>
            </a:r>
            <a:r>
              <a:rPr lang="el-GR" sz="1600" i="1" dirty="0" err="1" smtClean="0">
                <a:latin typeface="Arial" pitchFamily="34" charset="0"/>
                <a:cs typeface="Arial" pitchFamily="34" charset="0"/>
              </a:rPr>
              <a:t>οροαρνητικών</a:t>
            </a:r>
            <a:endParaRPr lang="el-GR"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r>
              <a:rPr lang="el-GR" sz="1600" b="1" i="1" u="sng" dirty="0" smtClean="0">
                <a:latin typeface="Arial" pitchFamily="34" charset="0"/>
                <a:cs typeface="Arial" pitchFamily="34" charset="0"/>
              </a:rPr>
              <a:t>Σημείωση 2:</a:t>
            </a: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Όλοι οι ασθενείς θεωρούνται εν δυνάμει θετικοί και </a:t>
            </a:r>
          </a:p>
          <a:p>
            <a:pPr>
              <a:buNone/>
            </a:pPr>
            <a:r>
              <a:rPr lang="el-GR" sz="1600" i="1" dirty="0" smtClean="0">
                <a:latin typeface="Arial" pitchFamily="34" charset="0"/>
                <a:cs typeface="Arial" pitchFamily="34" charset="0"/>
              </a:rPr>
              <a:t>             αντιμετωπίζονται με ανάλογη </a:t>
            </a:r>
            <a:r>
              <a:rPr lang="el-GR" sz="1600" i="1" dirty="0" smtClean="0">
                <a:latin typeface="Arial" pitchFamily="34" charset="0"/>
                <a:cs typeface="Arial" pitchFamily="34" charset="0"/>
              </a:rPr>
              <a:t>προσοχή</a:t>
            </a:r>
            <a:endParaRPr lang="en-US" sz="1600" i="1" dirty="0" smtClean="0">
              <a:latin typeface="Arial" pitchFamily="34" charset="0"/>
              <a:cs typeface="Arial" pitchFamily="34" charset="0"/>
            </a:endParaRPr>
          </a:p>
          <a:p>
            <a:endParaRPr lang="en-US" sz="1600" dirty="0"/>
          </a:p>
        </p:txBody>
      </p:sp>
    </p:spTree>
  </p:cSld>
  <p:clrMapOvr>
    <a:masterClrMapping/>
  </p:clrMapOvr>
  <p:transition advTm="38922">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57224" y="428604"/>
            <a:ext cx="7429552" cy="5743596"/>
          </a:xfrm>
        </p:spPr>
        <p:txBody>
          <a:bodyPr/>
          <a:lstStyle/>
          <a:p>
            <a:pPr>
              <a:buNone/>
            </a:pPr>
            <a:r>
              <a:rPr lang="el-GR" sz="2000" b="1" i="1" dirty="0" smtClean="0">
                <a:latin typeface="Arial" pitchFamily="34" charset="0"/>
                <a:cs typeface="Arial" pitchFamily="34" charset="0"/>
              </a:rPr>
              <a:t>                    Πρόληψη και θεραπεία φυματίωσης σε</a:t>
            </a:r>
          </a:p>
          <a:p>
            <a:pPr algn="ctr">
              <a:buNone/>
            </a:pPr>
            <a:r>
              <a:rPr lang="el-GR" sz="2000" b="1" i="1" dirty="0" smtClean="0">
                <a:latin typeface="Arial" pitchFamily="34" charset="0"/>
                <a:cs typeface="Arial" pitchFamily="34" charset="0"/>
              </a:rPr>
              <a:t>    αιμοκαθαιρόμενους ασθενείς </a:t>
            </a:r>
            <a:endParaRPr lang="en-US" sz="2000" b="1" i="1" dirty="0" smtClean="0">
              <a:latin typeface="Arial" pitchFamily="34" charset="0"/>
              <a:cs typeface="Arial" pitchFamily="34" charset="0"/>
            </a:endParaRPr>
          </a:p>
          <a:p>
            <a:endParaRPr lang="el-GR" sz="1800" i="1" dirty="0" smtClean="0">
              <a:latin typeface="Arial" pitchFamily="34" charset="0"/>
              <a:cs typeface="Arial" pitchFamily="34" charset="0"/>
            </a:endParaRPr>
          </a:p>
          <a:p>
            <a:pPr algn="just">
              <a:buNone/>
            </a:pPr>
            <a:r>
              <a:rPr lang="el-GR" sz="1800" i="1" dirty="0" smtClean="0">
                <a:latin typeface="Arial" pitchFamily="34" charset="0"/>
                <a:cs typeface="Arial" pitchFamily="34" charset="0"/>
              </a:rPr>
              <a:t>      </a:t>
            </a:r>
            <a:r>
              <a:rPr lang="el-GR" sz="1600" b="1" i="1" dirty="0" smtClean="0">
                <a:latin typeface="Arial" pitchFamily="34" charset="0"/>
                <a:cs typeface="Arial" pitchFamily="34" charset="0"/>
              </a:rPr>
              <a:t>Σε όλους του υψηλού κινδύνου ασθενείς </a:t>
            </a:r>
            <a:r>
              <a:rPr lang="el-GR" sz="1600" i="1" dirty="0" smtClean="0">
                <a:latin typeface="Arial" pitchFamily="34" charset="0"/>
                <a:cs typeface="Arial" pitchFamily="34" charset="0"/>
              </a:rPr>
              <a:t>(π.χ. </a:t>
            </a:r>
            <a:r>
              <a:rPr lang="el-GR" sz="1600" i="1" dirty="0" err="1" smtClean="0">
                <a:latin typeface="Arial" pitchFamily="34" charset="0"/>
                <a:cs typeface="Arial" pitchFamily="34" charset="0"/>
              </a:rPr>
              <a:t>ανοσοκατασταλμένοι</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υποθρεπτικοί</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κ.α</a:t>
            </a:r>
            <a:r>
              <a:rPr lang="el-GR" sz="1600" i="1" dirty="0" smtClean="0">
                <a:latin typeface="Arial" pitchFamily="34" charset="0"/>
                <a:cs typeface="Arial" pitchFamily="34" charset="0"/>
              </a:rPr>
              <a:t>) θα πρέπει να γίνεται </a:t>
            </a:r>
            <a:r>
              <a:rPr lang="en-US" sz="1600" i="1" dirty="0" err="1" smtClean="0">
                <a:latin typeface="Arial" pitchFamily="34" charset="0"/>
                <a:cs typeface="Arial" pitchFamily="34" charset="0"/>
              </a:rPr>
              <a:t>mantoux</a:t>
            </a:r>
            <a:r>
              <a:rPr lang="el-GR" sz="1600" i="1" dirty="0" smtClean="0">
                <a:latin typeface="Arial" pitchFamily="34" charset="0"/>
                <a:cs typeface="Arial" pitchFamily="34" charset="0"/>
              </a:rPr>
              <a:t>, η δε φυματίωση δε θα πρέπει να αποκλείεται όταν η </a:t>
            </a:r>
            <a:r>
              <a:rPr lang="en-US" sz="1600" i="1" dirty="0" err="1" smtClean="0">
                <a:latin typeface="Arial" pitchFamily="34" charset="0"/>
                <a:cs typeface="Arial" pitchFamily="34" charset="0"/>
              </a:rPr>
              <a:t>mantoux</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είναι αρνητική. </a:t>
            </a:r>
            <a:endParaRPr lang="en-US" sz="1600" i="1" dirty="0" smtClean="0">
              <a:latin typeface="Arial" pitchFamily="34" charset="0"/>
              <a:cs typeface="Arial" pitchFamily="34" charset="0"/>
            </a:endParaRPr>
          </a:p>
          <a:p>
            <a:pPr algn="just">
              <a:buNone/>
            </a:pPr>
            <a:r>
              <a:rPr lang="el-GR" sz="1600" b="1" i="1" dirty="0" smtClean="0">
                <a:latin typeface="Arial" pitchFamily="34" charset="0"/>
                <a:cs typeface="Arial" pitchFamily="34" charset="0"/>
              </a:rPr>
              <a:t>      Όλοι οι αιμοκαθαιρόμενοι ασθενείς με ανεξήγητο πυρετό, απώλεια βάρους, ανορεξία, ηπατομεγαλία, ανεξήγητές πνευμονικές διηθήσεις, πλευριτικό υγρό, </a:t>
            </a:r>
            <a:r>
              <a:rPr lang="el-GR" sz="1600" b="1" i="1" dirty="0" err="1" smtClean="0">
                <a:latin typeface="Arial" pitchFamily="34" charset="0"/>
                <a:cs typeface="Arial" pitchFamily="34" charset="0"/>
              </a:rPr>
              <a:t>ασκίτη</a:t>
            </a:r>
            <a:r>
              <a:rPr lang="el-GR" sz="1600" b="1" i="1" dirty="0" smtClean="0">
                <a:latin typeface="Arial" pitchFamily="34" charset="0"/>
                <a:cs typeface="Arial" pitchFamily="34" charset="0"/>
              </a:rPr>
              <a:t> ή </a:t>
            </a:r>
            <a:r>
              <a:rPr lang="el-GR" sz="1600" b="1" i="1" dirty="0" err="1" smtClean="0">
                <a:latin typeface="Arial" pitchFamily="34" charset="0"/>
                <a:cs typeface="Arial" pitchFamily="34" charset="0"/>
              </a:rPr>
              <a:t>λεμφαδενοπάθεια</a:t>
            </a: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θα πρέπει να αξιολογούνται επισταμένως για ύπαρξη ενεργούς φυματίωση. </a:t>
            </a:r>
            <a:endParaRPr lang="en-US"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Θεραπεία προφύλαξης για φυματίωση συνιστάται </a:t>
            </a:r>
            <a:r>
              <a:rPr lang="el-GR" sz="1600" i="1" dirty="0" smtClean="0">
                <a:latin typeface="Arial" pitchFamily="34" charset="0"/>
                <a:cs typeface="Arial" pitchFamily="34" charset="0"/>
              </a:rPr>
              <a:t>να χορηγείται στους αιμοκαθαιρόμενους ασθενείς που έχουν θετική </a:t>
            </a:r>
            <a:r>
              <a:rPr lang="en-US" sz="1600" i="1" dirty="0" err="1" smtClean="0">
                <a:latin typeface="Arial" pitchFamily="34" charset="0"/>
                <a:cs typeface="Arial" pitchFamily="34" charset="0"/>
              </a:rPr>
              <a:t>mantoux</a:t>
            </a:r>
            <a:r>
              <a:rPr lang="el-GR" sz="1600" i="1" dirty="0" smtClean="0">
                <a:latin typeface="Arial" pitchFamily="34" charset="0"/>
                <a:cs typeface="Arial" pitchFamily="34" charset="0"/>
              </a:rPr>
              <a:t>. </a:t>
            </a:r>
            <a:endParaRPr lang="en-US" sz="1600" i="1" dirty="0" smtClean="0">
              <a:latin typeface="Arial" pitchFamily="34" charset="0"/>
              <a:cs typeface="Arial" pitchFamily="34" charset="0"/>
            </a:endParaRPr>
          </a:p>
          <a:p>
            <a:pPr algn="just">
              <a:buNone/>
            </a:pPr>
            <a:r>
              <a:rPr lang="el-GR" sz="1600" b="1" i="1" dirty="0" smtClean="0">
                <a:latin typeface="Arial" pitchFamily="34" charset="0"/>
                <a:cs typeface="Arial" pitchFamily="34" charset="0"/>
              </a:rPr>
              <a:t>      Ασθενείς με αρνητική </a:t>
            </a:r>
            <a:r>
              <a:rPr lang="en-US" sz="1600" b="1" i="1" dirty="0" err="1" smtClean="0">
                <a:latin typeface="Arial" pitchFamily="34" charset="0"/>
                <a:cs typeface="Arial" pitchFamily="34" charset="0"/>
              </a:rPr>
              <a:t>mantoux</a:t>
            </a:r>
            <a:r>
              <a:rPr lang="en-US" sz="1600" b="1" i="1" dirty="0" smtClean="0">
                <a:latin typeface="Arial" pitchFamily="34" charset="0"/>
                <a:cs typeface="Arial" pitchFamily="34" charset="0"/>
              </a:rPr>
              <a:t> </a:t>
            </a:r>
            <a:r>
              <a:rPr lang="el-GR" sz="1600" i="1" dirty="0" smtClean="0">
                <a:latin typeface="Arial" pitchFamily="34" charset="0"/>
                <a:cs typeface="Arial" pitchFamily="34" charset="0"/>
              </a:rPr>
              <a:t>θα πρέπει να λαμβάνουν προληπτικά αντιφυματική αγωγή εάν έχουν εκτεθεί σε περιβάλλον με κλινικά ενεργή φυματίωση .</a:t>
            </a:r>
            <a:endParaRPr lang="en-US" sz="1600" i="1" dirty="0" smtClean="0">
              <a:latin typeface="Arial" pitchFamily="34" charset="0"/>
              <a:cs typeface="Arial" pitchFamily="34" charset="0"/>
            </a:endParaRPr>
          </a:p>
          <a:p>
            <a:pPr algn="just">
              <a:buNone/>
            </a:pPr>
            <a:r>
              <a:rPr lang="el-GR" sz="1600" b="1" i="1" dirty="0" smtClean="0">
                <a:latin typeface="Arial" pitchFamily="34" charset="0"/>
                <a:cs typeface="Arial" pitchFamily="34" charset="0"/>
              </a:rPr>
              <a:t>      Οι αρχές της αντιφυματικής αγωγής στο γενικό πληθυσμό εφαρμόζονται και στους αιμοκαθαιρόμενους ασθενείς </a:t>
            </a:r>
            <a:r>
              <a:rPr lang="el-GR" sz="1600" i="1" dirty="0" smtClean="0">
                <a:latin typeface="Arial" pitchFamily="34" charset="0"/>
                <a:cs typeface="Arial" pitchFamily="34" charset="0"/>
              </a:rPr>
              <a:t>αλλά δεν υπάρχουν ελεγχόμενες μελέτες που να καθορίζουν το καταλληλότερο θεραπευτικό σχήμα </a:t>
            </a:r>
            <a:r>
              <a:rPr lang="el-GR" sz="1600" i="1" dirty="0" err="1" smtClean="0">
                <a:latin typeface="Arial" pitchFamily="34" charset="0"/>
                <a:cs typeface="Arial" pitchFamily="34" charset="0"/>
              </a:rPr>
              <a:t>γι΄</a:t>
            </a:r>
            <a:r>
              <a:rPr lang="el-GR" sz="1600" i="1" dirty="0" smtClean="0">
                <a:latin typeface="Arial" pitchFamily="34" charset="0"/>
                <a:cs typeface="Arial" pitchFamily="34" charset="0"/>
              </a:rPr>
              <a:t> αυτούς. Στους αιμοκαθαιρόμενους ασθενείς απαιτείται προσαρμογή των δόσεων για τα περισσότερα αντιφυματικά φάρμακα. </a:t>
            </a:r>
            <a:endParaRPr lang="en-US" sz="1600" i="1" dirty="0" smtClean="0">
              <a:latin typeface="Arial" pitchFamily="34" charset="0"/>
              <a:cs typeface="Arial" pitchFamily="34" charset="0"/>
            </a:endParaRPr>
          </a:p>
          <a:p>
            <a:pPr>
              <a:buNone/>
            </a:pPr>
            <a:endParaRPr lang="en-US" sz="1800" dirty="0"/>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5669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2"/>
            <a:r>
              <a:rPr lang="el-GR" sz="1600" b="1" i="1" dirty="0" smtClean="0">
                <a:latin typeface="Arial" pitchFamily="34" charset="0"/>
                <a:cs typeface="Arial" pitchFamily="34" charset="0"/>
              </a:rPr>
              <a:t/>
            </a:r>
            <a:br>
              <a:rPr lang="el-GR" sz="1600" b="1" i="1" dirty="0" smtClean="0">
                <a:latin typeface="Arial" pitchFamily="34" charset="0"/>
                <a:cs typeface="Arial" pitchFamily="34" charset="0"/>
              </a:rPr>
            </a:br>
            <a:r>
              <a:rPr lang="el-GR" sz="1600" b="1" i="1" dirty="0" smtClean="0">
                <a:latin typeface="Arial" pitchFamily="34" charset="0"/>
                <a:cs typeface="Arial" pitchFamily="34" charset="0"/>
              </a:rPr>
              <a:t/>
            </a:r>
            <a:br>
              <a:rPr lang="el-GR" sz="1600" b="1" i="1" dirty="0" smtClean="0">
                <a:latin typeface="Arial" pitchFamily="34" charset="0"/>
                <a:cs typeface="Arial" pitchFamily="34" charset="0"/>
              </a:rPr>
            </a:br>
            <a:r>
              <a:rPr lang="en-US" sz="1600" b="1" i="1" dirty="0" smtClean="0">
                <a:latin typeface="Arial" pitchFamily="34" charset="0"/>
                <a:cs typeface="Arial" pitchFamily="34" charset="0"/>
              </a:rPr>
              <a:t>ISO/ MTN / </a:t>
            </a:r>
            <a:r>
              <a:rPr lang="el-GR" sz="1600" b="1" i="1" dirty="0" smtClean="0">
                <a:latin typeface="Arial" pitchFamily="34" charset="0"/>
                <a:cs typeface="Arial" pitchFamily="34" charset="0"/>
              </a:rPr>
              <a:t>Οδηγία Ο02/Δ09.Α</a:t>
            </a:r>
            <a:r>
              <a:rPr lang="en-US" sz="2000" b="1" i="1" dirty="0" smtClean="0">
                <a:latin typeface="Arial" pitchFamily="34" charset="0"/>
                <a:cs typeface="Arial" pitchFamily="34" charset="0"/>
              </a:rPr>
              <a:t/>
            </a:r>
            <a:br>
              <a:rPr lang="en-US" sz="2000" b="1" i="1" dirty="0" smtClean="0">
                <a:latin typeface="Arial" pitchFamily="34" charset="0"/>
                <a:cs typeface="Arial" pitchFamily="34" charset="0"/>
              </a:rPr>
            </a:br>
            <a:r>
              <a:rPr lang="el-GR" sz="2000" b="1" i="1" dirty="0" smtClean="0">
                <a:latin typeface="Arial" pitchFamily="34" charset="0"/>
                <a:cs typeface="Arial" pitchFamily="34" charset="0"/>
              </a:rPr>
              <a:t>Πρόληψη Λοιμώξεων</a:t>
            </a:r>
            <a:r>
              <a:rPr lang="en-US" sz="2000" b="1" i="1" dirty="0" smtClean="0">
                <a:latin typeface="Arial" pitchFamily="34" charset="0"/>
                <a:cs typeface="Arial" pitchFamily="34" charset="0"/>
              </a:rPr>
              <a:t> </a:t>
            </a:r>
            <a:r>
              <a:rPr lang="el-GR" sz="2000" b="1" i="1" dirty="0" smtClean="0">
                <a:latin typeface="Arial" pitchFamily="34" charset="0"/>
                <a:cs typeface="Arial" pitchFamily="34" charset="0"/>
              </a:rPr>
              <a:t>στο Νοσηλευτικό Προσωπικό</a:t>
            </a:r>
            <a:r>
              <a:rPr lang="en-US" b="1" i="1" dirty="0" smtClean="0"/>
              <a:t/>
            </a:r>
            <a:br>
              <a:rPr lang="en-US" b="1" i="1" dirty="0" smtClean="0"/>
            </a:br>
            <a:r>
              <a:rPr lang="en-US" b="1" dirty="0" smtClean="0"/>
              <a:t/>
            </a:r>
            <a:br>
              <a:rPr lang="en-US" b="1" dirty="0" smtClean="0"/>
            </a:br>
            <a:endParaRPr lang="en-US" dirty="0"/>
          </a:p>
        </p:txBody>
      </p:sp>
      <p:sp>
        <p:nvSpPr>
          <p:cNvPr id="3" name="2 - Θέση περιεχομένου"/>
          <p:cNvSpPr>
            <a:spLocks noGrp="1"/>
          </p:cNvSpPr>
          <p:nvPr>
            <p:ph idx="1"/>
          </p:nvPr>
        </p:nvSpPr>
        <p:spPr>
          <a:xfrm>
            <a:off x="457200" y="1500174"/>
            <a:ext cx="7972452" cy="4672026"/>
          </a:xfrm>
        </p:spPr>
        <p:txBody>
          <a:bodyPr/>
          <a:lstStyle/>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Το νοσηλευτικό προσωπικό μπορεί να έρθει σε επαφή με το αίμα του ασθενούς ή άλλα υγρά σώματος:</a:t>
            </a:r>
            <a:endParaRPr lang="en-US" sz="1600" b="1"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κατά τη σύνδεση ή αποσύνδεση του ασθενούς με το μηχάνημα αιμοκάθαρσης,</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κατά τη λήψη αίματος για διενέργεια εξετάσεων,</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κατά τη συλλογή χρησιμοποιημένου εξοπλισμού (π.χ. βελόνες),</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κατά τον πωματισμό σε ασθενείς που παρουσιάζουν ρινορραγία (η πιθανότητα εμφάνισης ρινορραγίας σε ασθενείς με νεφρική ανεπάρκεια είναι αυξημένη).</a:t>
            </a: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Για την αποφυγή μόλυνσης, </a:t>
            </a:r>
            <a:r>
              <a:rPr lang="el-GR" sz="1600" i="1" dirty="0" smtClean="0">
                <a:latin typeface="Arial" pitchFamily="34" charset="0"/>
                <a:cs typeface="Arial" pitchFamily="34" charset="0"/>
              </a:rPr>
              <a:t>το νοσηλευτικό προσωπικό λαμβάνει τα ακόλουθα μέτρα προφύλαξης:</a:t>
            </a:r>
            <a:endParaRPr lang="en-US" sz="1600" i="1" dirty="0" smtClean="0">
              <a:latin typeface="Arial" pitchFamily="34" charset="0"/>
              <a:cs typeface="Arial" pitchFamily="34" charset="0"/>
            </a:endParaRPr>
          </a:p>
          <a:p>
            <a:pPr lvl="0">
              <a:buNone/>
            </a:pPr>
            <a:r>
              <a:rPr lang="el-GR" sz="1600" i="1" dirty="0" smtClean="0">
                <a:latin typeface="Arial" pitchFamily="34" charset="0"/>
                <a:cs typeface="Arial" pitchFamily="34" charset="0"/>
              </a:rPr>
              <a:t>      Για τη διενέργεια των παραπάνω, αλλά και για την φροντίδα αυτών των ασθενών γενικότερα, χρησιμοποιούνται πάντοτε γάντια. Τα γάντια αυτά δεν χρησιμοποιούνται εκτός του ειδικού δωματίου και πετιούνται στον κάδο απορριμμάτων που υπάρχει σ’ </a:t>
            </a:r>
            <a:r>
              <a:rPr lang="el-GR" sz="1600" i="1" dirty="0" smtClean="0">
                <a:latin typeface="Arial" pitchFamily="34" charset="0"/>
                <a:cs typeface="Arial" pitchFamily="34" charset="0"/>
              </a:rPr>
              <a:t>αυτό</a:t>
            </a:r>
            <a:endParaRPr lang="en-US" sz="1600" i="1" dirty="0" smtClean="0">
              <a:latin typeface="Arial" pitchFamily="34" charset="0"/>
              <a:cs typeface="Arial" pitchFamily="34" charset="0"/>
            </a:endParaRPr>
          </a:p>
          <a:p>
            <a:pPr lvl="0">
              <a:buNone/>
            </a:pPr>
            <a:r>
              <a:rPr lang="el-GR" sz="1600" i="1" dirty="0" smtClean="0">
                <a:latin typeface="Arial" pitchFamily="34" charset="0"/>
                <a:cs typeface="Arial" pitchFamily="34" charset="0"/>
              </a:rPr>
              <a:t>      Ο βοηθητικός εξοπλισμός (π.χ. βελόνες, πιεσόμετρα) που χρησιμοποιείται γι’ αυτού του είδους τους ασθενείς τοποθετείται ξεχωριστά από τον αντίστοιχο εξοπλισμό που χρησιμοποιείται για τους υπόλοιπους </a:t>
            </a:r>
            <a:r>
              <a:rPr lang="el-GR" sz="1600" i="1" dirty="0" smtClean="0">
                <a:latin typeface="Arial" pitchFamily="34" charset="0"/>
                <a:cs typeface="Arial" pitchFamily="34" charset="0"/>
              </a:rPr>
              <a:t>ασθενείς</a:t>
            </a:r>
            <a:endParaRPr lang="en-US" sz="1600" i="1" dirty="0" smtClean="0">
              <a:latin typeface="Arial" pitchFamily="34" charset="0"/>
              <a:cs typeface="Arial" pitchFamily="34" charset="0"/>
            </a:endParaRPr>
          </a:p>
          <a:p>
            <a:endParaRPr lang="en-US" sz="1600" dirty="0">
              <a:latin typeface="Arial" pitchFamily="34" charset="0"/>
              <a:cs typeface="Arial" pitchFamily="34" charset="0"/>
            </a:endParaRPr>
          </a:p>
        </p:txBody>
      </p:sp>
    </p:spTree>
  </p:cSld>
  <p:clrMapOvr>
    <a:masterClrMapping/>
  </p:clrMapOvr>
  <p:transition advTm="5043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234" y="381000"/>
            <a:ext cx="8229600" cy="5905519"/>
          </a:xfrm>
        </p:spPr>
        <p:txBody>
          <a:bodyPr/>
          <a:lstStyle/>
          <a:p>
            <a:pPr algn="l"/>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1600" i="1" dirty="0" smtClean="0">
                <a:latin typeface="Arial" pitchFamily="34" charset="0"/>
                <a:cs typeface="Arial" pitchFamily="34" charset="0"/>
              </a:rPr>
              <a:t>Η οριζόντια μετάδοση νοσοκομειακών παθογόνων αναφέρεται στη διασπορά Παθογόνων μικροοργανισμών (βακτήρια, ιοί, μύκητες) από τον έναν ασθενή στον άλλον, από το νοσοκομειακό περιβάλλον στον ασθενή ή από τους επαγγελματίες υγείας στον ασθενή.</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Η μετάδοση γίνεται είτε με επαφή, άμεση και έμμεση, είτε μέσω σταγονιδίων, αλλά και αερογενώς.</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a:latin typeface="Arial" pitchFamily="34" charset="0"/>
              <a:cs typeface="Arial" pitchFamily="34" charset="0"/>
            </a:endParaRPr>
          </a:p>
        </p:txBody>
      </p:sp>
      <p:pic>
        <p:nvPicPr>
          <p:cNvPr id="4" name="Picture 1" descr="C:\Users\chris\Pictures\img1.jpg"/>
          <p:cNvPicPr>
            <a:picLocks noChangeAspect="1" noChangeArrowheads="1"/>
          </p:cNvPicPr>
          <p:nvPr/>
        </p:nvPicPr>
        <p:blipFill>
          <a:blip r:embed="rId2"/>
          <a:srcRect/>
          <a:stretch>
            <a:fillRect/>
          </a:stretch>
        </p:blipFill>
        <p:spPr bwMode="auto">
          <a:xfrm>
            <a:off x="571472" y="285728"/>
            <a:ext cx="7643866" cy="4643470"/>
          </a:xfrm>
          <a:prstGeom prst="rect">
            <a:avLst/>
          </a:prstGeom>
          <a:noFill/>
        </p:spPr>
      </p:pic>
      <p:sp>
        <p:nvSpPr>
          <p:cNvPr id="5" name="4 - Ορθογώνιο"/>
          <p:cNvSpPr/>
          <p:nvPr/>
        </p:nvSpPr>
        <p:spPr>
          <a:xfrm>
            <a:off x="642910" y="214290"/>
            <a:ext cx="8143932" cy="400110"/>
          </a:xfrm>
          <a:prstGeom prst="rect">
            <a:avLst/>
          </a:prstGeom>
        </p:spPr>
        <p:txBody>
          <a:bodyPr wrap="square">
            <a:spAutoFit/>
          </a:bodyPr>
          <a:lstStyle/>
          <a:p>
            <a:r>
              <a:rPr lang="el-GR" sz="1000" b="1" dirty="0" err="1" smtClean="0">
                <a:latin typeface="Arial" pitchFamily="34" charset="0"/>
                <a:cs typeface="Arial" pitchFamily="34" charset="0"/>
              </a:rPr>
              <a:t>Εικ</a:t>
            </a:r>
            <a:r>
              <a:rPr lang="el-GR" sz="1000" b="1" dirty="0" smtClean="0">
                <a:latin typeface="Arial" pitchFamily="34" charset="0"/>
                <a:cs typeface="Arial" pitchFamily="34" charset="0"/>
              </a:rPr>
              <a:t>. 1. </a:t>
            </a:r>
            <a:r>
              <a:rPr lang="el-GR" sz="1000" b="1" i="1" dirty="0" smtClean="0">
                <a:latin typeface="Arial" pitchFamily="34" charset="0"/>
                <a:cs typeface="Arial" pitchFamily="34" charset="0"/>
              </a:rPr>
              <a:t>Klebsiella </a:t>
            </a:r>
            <a:r>
              <a:rPr lang="el-GR" sz="1000" b="1" i="1" dirty="0" err="1" smtClean="0">
                <a:latin typeface="Arial" pitchFamily="34" charset="0"/>
                <a:cs typeface="Arial" pitchFamily="34" charset="0"/>
              </a:rPr>
              <a:t>pneumoniae</a:t>
            </a:r>
            <a:r>
              <a:rPr lang="el-GR" sz="1000" b="1" dirty="0" smtClean="0">
                <a:latin typeface="Arial" pitchFamily="34" charset="0"/>
                <a:cs typeface="Arial" pitchFamily="34" charset="0"/>
              </a:rPr>
              <a:t>: ποσοστό διεισδυτικών στελεχών με συνδυασμένη αντοχή σε </a:t>
            </a:r>
            <a:r>
              <a:rPr lang="el-GR" sz="1000" b="1" dirty="0" err="1" smtClean="0">
                <a:latin typeface="Arial" pitchFamily="34" charset="0"/>
                <a:cs typeface="Arial" pitchFamily="34" charset="0"/>
              </a:rPr>
              <a:t>κεφαλοσπορίνες</a:t>
            </a:r>
            <a:r>
              <a:rPr lang="el-GR" sz="1000" b="1" dirty="0" smtClean="0">
                <a:latin typeface="Arial" pitchFamily="34" charset="0"/>
                <a:cs typeface="Arial" pitchFamily="34" charset="0"/>
              </a:rPr>
              <a:t> 3</a:t>
            </a:r>
            <a:r>
              <a:rPr lang="el-GR" sz="1000" b="1" baseline="30000" dirty="0" smtClean="0">
                <a:latin typeface="Arial" pitchFamily="34" charset="0"/>
                <a:cs typeface="Arial" pitchFamily="34" charset="0"/>
              </a:rPr>
              <a:t>ης</a:t>
            </a:r>
            <a:r>
              <a:rPr lang="el-GR" sz="1000" b="1" dirty="0" smtClean="0">
                <a:latin typeface="Arial" pitchFamily="34" charset="0"/>
                <a:cs typeface="Arial" pitchFamily="34" charset="0"/>
              </a:rPr>
              <a:t> γενεάς, </a:t>
            </a:r>
            <a:r>
              <a:rPr lang="el-GR" sz="1000" b="1" dirty="0" err="1" smtClean="0">
                <a:latin typeface="Arial" pitchFamily="34" charset="0"/>
                <a:cs typeface="Arial" pitchFamily="34" charset="0"/>
              </a:rPr>
              <a:t>φλουοροκινολόνες</a:t>
            </a:r>
            <a:r>
              <a:rPr lang="el-GR" sz="1000" b="1" dirty="0" smtClean="0">
                <a:latin typeface="Arial" pitchFamily="34" charset="0"/>
                <a:cs typeface="Arial" pitchFamily="34" charset="0"/>
              </a:rPr>
              <a:t> και </a:t>
            </a:r>
            <a:r>
              <a:rPr lang="el-GR" sz="1000" b="1" dirty="0" err="1" smtClean="0">
                <a:latin typeface="Arial" pitchFamily="34" charset="0"/>
                <a:cs typeface="Arial" pitchFamily="34" charset="0"/>
              </a:rPr>
              <a:t>αμινογλυκοσίδες</a:t>
            </a:r>
            <a:r>
              <a:rPr lang="el-GR" sz="1000" b="1" dirty="0" smtClean="0">
                <a:latin typeface="Arial" pitchFamily="34" charset="0"/>
                <a:cs typeface="Arial" pitchFamily="34" charset="0"/>
              </a:rPr>
              <a:t>, 2011. </a:t>
            </a:r>
            <a:endParaRPr lang="el-GR" sz="1000" dirty="0">
              <a:latin typeface="Arial" pitchFamily="34" charset="0"/>
              <a:cs typeface="Arial" pitchFamily="34" charset="0"/>
            </a:endParaRPr>
          </a:p>
        </p:txBody>
      </p:sp>
    </p:spTree>
  </p:cSld>
  <p:clrMapOvr>
    <a:masterClrMapping/>
  </p:clrMapOvr>
  <p:transition advTm="18142">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out 37,000 bloodstream infections happen each year to kidney dialysis patients with central lines."/>
          <p:cNvPicPr>
            <a:picLocks noChangeAspect="1"/>
          </p:cNvPicPr>
          <p:nvPr>
            <p:custDataLst>
              <p:tags r:id="rId2"/>
            </p:custDataLst>
          </p:nvPr>
        </p:nvPicPr>
        <p:blipFill>
          <a:blip r:embed="rId6"/>
          <a:stretch>
            <a:fillRect/>
          </a:stretch>
        </p:blipFill>
        <p:spPr>
          <a:xfrm>
            <a:off x="5643570" y="1785926"/>
            <a:ext cx="3238500" cy="2719387"/>
          </a:xfrm>
          <a:prstGeom prst="rect">
            <a:avLst/>
          </a:prstGeom>
          <a:ln w="15875" cap="rnd">
            <a:solidFill>
              <a:schemeClr val="tx1"/>
            </a:solidFill>
          </a:ln>
          <a:effectLst>
            <a:outerShdw blurRad="50800" dist="50800" dir="5400000" algn="ctr" rotWithShape="0">
              <a:schemeClr val="tx1">
                <a:lumMod val="50000"/>
              </a:schemeClr>
            </a:outerShdw>
          </a:effectLst>
        </p:spPr>
      </p:pic>
      <p:sp>
        <p:nvSpPr>
          <p:cNvPr id="11267" name="Title 1"/>
          <p:cNvSpPr>
            <a:spLocks noGrp="1"/>
          </p:cNvSpPr>
          <p:nvPr>
            <p:ph type="title"/>
          </p:nvPr>
        </p:nvSpPr>
        <p:spPr bwMode="auto">
          <a:xfrm>
            <a:off x="457200" y="254000"/>
            <a:ext cx="8229600" cy="660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z="2000" b="1" i="1" dirty="0" smtClean="0">
                <a:latin typeface="Arial" pitchFamily="34" charset="0"/>
                <a:cs typeface="Arial" pitchFamily="34" charset="0"/>
              </a:rPr>
              <a:t/>
            </a:r>
            <a:br>
              <a:rPr lang="el-GR" sz="2000" b="1" i="1" dirty="0" smtClean="0">
                <a:latin typeface="Arial" pitchFamily="34" charset="0"/>
                <a:cs typeface="Arial" pitchFamily="34" charset="0"/>
              </a:rPr>
            </a:br>
            <a:r>
              <a:rPr lang="en-US" sz="2000" b="1" i="1" dirty="0" smtClean="0">
                <a:latin typeface="Arial" pitchFamily="34" charset="0"/>
                <a:cs typeface="Arial" pitchFamily="34" charset="0"/>
              </a:rPr>
              <a:t>National Burden of Dialysis Infections</a:t>
            </a:r>
            <a:r>
              <a:rPr lang="el-GR" sz="2000" b="1" i="1" dirty="0" smtClean="0">
                <a:latin typeface="Arial" pitchFamily="34" charset="0"/>
                <a:cs typeface="Arial" pitchFamily="34" charset="0"/>
              </a:rPr>
              <a:t/>
            </a:r>
            <a:br>
              <a:rPr lang="el-GR" sz="2000" b="1" i="1" dirty="0" smtClean="0">
                <a:latin typeface="Arial" pitchFamily="34" charset="0"/>
                <a:cs typeface="Arial" pitchFamily="34" charset="0"/>
              </a:rPr>
            </a:br>
            <a:r>
              <a:rPr lang="en-US" sz="2000" b="1" i="1" dirty="0" smtClean="0">
                <a:latin typeface="Arial" pitchFamily="34" charset="0"/>
                <a:cs typeface="Arial" pitchFamily="34" charset="0"/>
              </a:rPr>
              <a:t>A Cause for Concern</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11268" name="Content Placeholder 2"/>
          <p:cNvSpPr>
            <a:spLocks noGrp="1"/>
          </p:cNvSpPr>
          <p:nvPr>
            <p:ph idx="1"/>
          </p:nvPr>
        </p:nvSpPr>
        <p:spPr bwMode="auto">
          <a:xfrm>
            <a:off x="357158" y="1142984"/>
            <a:ext cx="5334000" cy="464347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l-GR" sz="1600" dirty="0" smtClean="0">
              <a:latin typeface="Arial" pitchFamily="34" charset="0"/>
              <a:cs typeface="Arial" pitchFamily="34" charset="0"/>
            </a:endParaRPr>
          </a:p>
          <a:p>
            <a:pPr eaLnBrk="1" hangingPunct="1"/>
            <a:endParaRPr lang="el-GR" sz="1600" dirty="0" smtClean="0">
              <a:latin typeface="Arial" pitchFamily="34" charset="0"/>
              <a:cs typeface="Arial" pitchFamily="34" charset="0"/>
            </a:endParaRPr>
          </a:p>
          <a:p>
            <a:pPr eaLnBrk="1" hangingPunct="1"/>
            <a:r>
              <a:rPr lang="en-US" sz="1600" dirty="0" smtClean="0">
                <a:latin typeface="Arial" pitchFamily="34" charset="0"/>
                <a:cs typeface="Arial" pitchFamily="34" charset="0"/>
              </a:rPr>
              <a:t>In the US, there are about</a:t>
            </a:r>
            <a:br>
              <a:rPr lang="en-US" sz="1600" dirty="0" smtClean="0">
                <a:latin typeface="Arial" pitchFamily="34" charset="0"/>
                <a:cs typeface="Arial" pitchFamily="34" charset="0"/>
              </a:rPr>
            </a:br>
            <a:r>
              <a:rPr lang="en-US" sz="1600" dirty="0" smtClean="0">
                <a:latin typeface="Arial" pitchFamily="34" charset="0"/>
                <a:cs typeface="Arial" pitchFamily="34" charset="0"/>
              </a:rPr>
              <a:t>370,000 people relying on hemodialysis</a:t>
            </a:r>
          </a:p>
          <a:p>
            <a:pPr eaLnBrk="1" hangingPunct="1"/>
            <a:r>
              <a:rPr lang="en-US" sz="1600" dirty="0" smtClean="0">
                <a:latin typeface="Arial" pitchFamily="34" charset="0"/>
                <a:cs typeface="Arial" pitchFamily="34" charset="0"/>
              </a:rPr>
              <a:t>About 75,000 people receive hemodialysis through a central</a:t>
            </a:r>
            <a:r>
              <a:rPr lang="el-GR" sz="1600" dirty="0" smtClean="0">
                <a:latin typeface="Arial" pitchFamily="34" charset="0"/>
                <a:cs typeface="Arial" pitchFamily="34" charset="0"/>
              </a:rPr>
              <a:t> </a:t>
            </a:r>
            <a:r>
              <a:rPr lang="en-US" sz="1600" dirty="0" smtClean="0">
                <a:latin typeface="Arial" pitchFamily="34" charset="0"/>
                <a:cs typeface="Arial" pitchFamily="34" charset="0"/>
              </a:rPr>
              <a:t>line</a:t>
            </a:r>
          </a:p>
          <a:p>
            <a:pPr eaLnBrk="1" hangingPunct="1"/>
            <a:r>
              <a:rPr lang="en-US" sz="1600" dirty="0" smtClean="0">
                <a:latin typeface="Arial" pitchFamily="34" charset="0"/>
                <a:cs typeface="Arial" pitchFamily="34" charset="0"/>
              </a:rPr>
              <a:t>Central lines have a higher risk of infection than a fistula or graft</a:t>
            </a:r>
          </a:p>
          <a:p>
            <a:pPr eaLnBrk="1" hangingPunct="1"/>
            <a:r>
              <a:rPr lang="en-US" sz="1600" dirty="0" smtClean="0">
                <a:latin typeface="Arial" pitchFamily="34" charset="0"/>
                <a:cs typeface="Arial" pitchFamily="34" charset="0"/>
              </a:rPr>
              <a:t>CDC estimates 37,000 central line-associated bloodstream infections may have occurred in U.S. hemodialysis patients in </a:t>
            </a:r>
            <a:r>
              <a:rPr lang="en-US" sz="1600" dirty="0" smtClean="0">
                <a:latin typeface="Arial" pitchFamily="34" charset="0"/>
                <a:cs typeface="Arial" pitchFamily="34" charset="0"/>
              </a:rPr>
              <a:t>2008</a:t>
            </a:r>
            <a:endParaRPr lang="en-US" sz="1600" dirty="0" smtClean="0">
              <a:latin typeface="Arial" pitchFamily="34" charset="0"/>
              <a:cs typeface="Arial" pitchFamily="34" charset="0"/>
            </a:endParaRPr>
          </a:p>
          <a:p>
            <a:pPr eaLnBrk="1" hangingPunct="1"/>
            <a:endParaRPr lang="en-US" sz="2400" dirty="0" smtClean="0"/>
          </a:p>
        </p:txBody>
      </p:sp>
      <p:sp>
        <p:nvSpPr>
          <p:cNvPr id="5" name="PPTShape_0"/>
          <p:cNvSpPr txBox="1">
            <a:spLocks/>
          </p:cNvSpPr>
          <p:nvPr/>
        </p:nvSpPr>
        <p:spPr bwMode="auto">
          <a:xfrm>
            <a:off x="457200" y="863600"/>
            <a:ext cx="8229600" cy="660400"/>
          </a:xfrm>
          <a:prstGeom prst="rect">
            <a:avLst/>
          </a:prstGeom>
          <a:noFill/>
          <a:ln>
            <a:miter lim="800000"/>
            <a:headEnd/>
            <a:tailEnd/>
          </a:ln>
        </p:spPr>
        <p:txBody>
          <a:bodyPr/>
          <a:lstStyle/>
          <a:p>
            <a:pPr algn="ctr">
              <a:defRPr/>
            </a:pPr>
            <a:r>
              <a:rPr lang="en-US" sz="3600" dirty="0">
                <a:latin typeface="+mj-lt"/>
                <a:ea typeface="+mj-ea"/>
                <a:cs typeface="+mj-cs"/>
              </a:rPr>
              <a:t/>
            </a:r>
            <a:br>
              <a:rPr lang="en-US" sz="3600" dirty="0">
                <a:latin typeface="+mj-lt"/>
                <a:ea typeface="+mj-ea"/>
                <a:cs typeface="+mj-cs"/>
              </a:rPr>
            </a:br>
            <a:endParaRPr lang="en-US" sz="3600" dirty="0">
              <a:latin typeface="+mj-lt"/>
              <a:ea typeface="+mj-ea"/>
              <a:cs typeface="+mj-cs"/>
            </a:endParaRPr>
          </a:p>
        </p:txBody>
      </p:sp>
      <p:pic>
        <p:nvPicPr>
          <p:cNvPr id="6" name="Picture 4"/>
          <p:cNvPicPr>
            <a:picLocks noChangeAspect="1"/>
          </p:cNvPicPr>
          <p:nvPr>
            <p:custDataLst>
              <p:tags r:id="rId3"/>
            </p:custDataLst>
          </p:nvPr>
        </p:nvPicPr>
        <p:blipFill>
          <a:blip r:embed="rId7"/>
          <a:srcRect/>
          <a:stretch>
            <a:fillRect/>
          </a:stretch>
        </p:blipFill>
        <p:spPr bwMode="auto">
          <a:xfrm>
            <a:off x="428596" y="5786454"/>
            <a:ext cx="8343929" cy="614346"/>
          </a:xfrm>
          <a:prstGeom prst="rect">
            <a:avLst/>
          </a:prstGeom>
          <a:noFill/>
          <a:ln w="9525">
            <a:noFill/>
            <a:miter lim="800000"/>
            <a:headEnd/>
            <a:tailEnd/>
          </a:ln>
        </p:spPr>
      </p:pic>
    </p:spTree>
    <p:custDataLst>
      <p:tags r:id="rId1"/>
    </p:custDataLst>
  </p:cSld>
  <p:clrMapOvr>
    <a:masterClrMapping/>
  </p:clrMapOvr>
  <p:transition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743596"/>
          </a:xfrm>
        </p:spPr>
        <p:txBody>
          <a:bodyPr/>
          <a:lstStyle/>
          <a:p>
            <a:pPr>
              <a:buNone/>
            </a:pPr>
            <a:r>
              <a:rPr lang="el-GR" sz="2000" b="1" i="1" dirty="0" smtClean="0">
                <a:latin typeface="Arial" pitchFamily="34" charset="0"/>
                <a:cs typeface="Arial" pitchFamily="34" charset="0"/>
              </a:rPr>
              <a:t> </a:t>
            </a:r>
          </a:p>
          <a:p>
            <a:pPr>
              <a:buNone/>
            </a:pPr>
            <a:r>
              <a:rPr lang="el-GR" sz="2000" b="1" i="1" dirty="0" smtClean="0">
                <a:latin typeface="Arial" pitchFamily="34" charset="0"/>
                <a:cs typeface="Arial" pitchFamily="34" charset="0"/>
              </a:rPr>
              <a:t>   </a:t>
            </a:r>
            <a:r>
              <a:rPr lang="el-GR" sz="2400" b="1" i="1" dirty="0" smtClean="0">
                <a:latin typeface="Arial" pitchFamily="34" charset="0"/>
                <a:cs typeface="Arial" pitchFamily="34" charset="0"/>
              </a:rPr>
              <a:t>Τυπικές προφυλάξεις για τους επαγγελματίες υγείας; σε όλους τους χώρους Υγείας</a:t>
            </a:r>
          </a:p>
          <a:p>
            <a:pPr>
              <a:buNone/>
            </a:pPr>
            <a:endParaRPr lang="en-US" dirty="0"/>
          </a:p>
        </p:txBody>
      </p:sp>
      <p:pic>
        <p:nvPicPr>
          <p:cNvPr id="4" name="Picture 3" descr="A photo of a nurse washing her hands at a sink."/>
          <p:cNvPicPr>
            <a:picLocks noChangeAspect="1"/>
          </p:cNvPicPr>
          <p:nvPr>
            <p:custDataLst>
              <p:tags r:id="rId1"/>
            </p:custDataLst>
          </p:nvPr>
        </p:nvPicPr>
        <p:blipFill>
          <a:blip r:embed="rId6"/>
          <a:stretch>
            <a:fillRect/>
          </a:stretch>
        </p:blipFill>
        <p:spPr>
          <a:xfrm>
            <a:off x="357158" y="2285992"/>
            <a:ext cx="2819400" cy="2409828"/>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7" descr="A photo of a dialysis technician wearing gloves, a gown, a face shield and a face mask."/>
          <p:cNvPicPr>
            <a:picLocks noChangeAspect="1"/>
          </p:cNvPicPr>
          <p:nvPr>
            <p:custDataLst>
              <p:tags r:id="rId2"/>
            </p:custDataLst>
          </p:nvPr>
        </p:nvPicPr>
        <p:blipFill>
          <a:blip r:embed="rId7"/>
          <a:stretch>
            <a:fillRect/>
          </a:stretch>
        </p:blipFill>
        <p:spPr>
          <a:xfrm>
            <a:off x="3643306" y="2000240"/>
            <a:ext cx="2536825" cy="3125788"/>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6" name="Picture 4" descr="A photo of a vial, needle and syringe."/>
          <p:cNvPicPr>
            <a:picLocks noChangeAspect="1"/>
          </p:cNvPicPr>
          <p:nvPr>
            <p:custDataLst>
              <p:tags r:id="rId3"/>
            </p:custDataLst>
          </p:nvPr>
        </p:nvPicPr>
        <p:blipFill>
          <a:blip r:embed="rId8"/>
          <a:stretch>
            <a:fillRect/>
          </a:stretch>
        </p:blipFill>
        <p:spPr>
          <a:xfrm>
            <a:off x="6929454" y="2000240"/>
            <a:ext cx="1617662" cy="2635252"/>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7" name="Picture 4"/>
          <p:cNvPicPr>
            <a:picLocks noChangeAspect="1"/>
          </p:cNvPicPr>
          <p:nvPr>
            <p:custDataLst>
              <p:tags r:id="rId4"/>
            </p:custDataLst>
          </p:nvPr>
        </p:nvPicPr>
        <p:blipFill>
          <a:blip r:embed="rId9"/>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808">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500042"/>
            <a:ext cx="8229600" cy="5815034"/>
          </a:xfrm>
        </p:spPr>
        <p:txBody>
          <a:bodyPr/>
          <a:lstStyle/>
          <a:p>
            <a:pPr>
              <a:buNone/>
            </a:pPr>
            <a:r>
              <a:rPr lang="el-GR" sz="2000" b="1" i="1" dirty="0" smtClean="0">
                <a:latin typeface="Arial" pitchFamily="34" charset="0"/>
                <a:cs typeface="Arial" pitchFamily="34" charset="0"/>
              </a:rPr>
              <a:t>    </a:t>
            </a:r>
          </a:p>
          <a:p>
            <a:pPr>
              <a:buNone/>
            </a:pPr>
            <a:r>
              <a:rPr lang="el-GR" sz="2000" b="1" i="1" dirty="0" smtClean="0">
                <a:latin typeface="Arial" pitchFamily="34" charset="0"/>
                <a:cs typeface="Arial" pitchFamily="34" charset="0"/>
              </a:rPr>
              <a:t>    Βασικά βήματα στη Φροντίδα  </a:t>
            </a:r>
            <a:r>
              <a:rPr lang="en-US" sz="2000" b="1" i="1" dirty="0" smtClean="0">
                <a:latin typeface="Arial" pitchFamily="34" charset="0"/>
                <a:cs typeface="Arial" pitchFamily="34" charset="0"/>
              </a:rPr>
              <a:t>Fistulas </a:t>
            </a:r>
            <a:r>
              <a:rPr lang="el-GR" sz="2000" b="1" i="1" dirty="0" smtClean="0">
                <a:latin typeface="Arial" pitchFamily="34" charset="0"/>
                <a:cs typeface="Arial" pitchFamily="34" charset="0"/>
              </a:rPr>
              <a:t>/ μοσχεύματος</a:t>
            </a:r>
            <a:endParaRPr lang="en-US" sz="2000" b="1" i="1" dirty="0" smtClean="0">
              <a:latin typeface="Arial" pitchFamily="34" charset="0"/>
              <a:cs typeface="Arial" pitchFamily="34" charset="0"/>
            </a:endParaRPr>
          </a:p>
          <a:p>
            <a:endParaRPr lang="en-US" sz="2000" b="1" i="1" dirty="0" smtClean="0">
              <a:latin typeface="Arial" pitchFamily="34" charset="0"/>
              <a:cs typeface="Arial" pitchFamily="34" charset="0"/>
            </a:endParaRPr>
          </a:p>
          <a:p>
            <a:pPr>
              <a:buFont typeface="Wingdings" pitchFamily="2" charset="2"/>
              <a:buChar char="Ø"/>
            </a:pPr>
            <a:endParaRPr lang="el-GR" sz="1600" b="1" i="1" dirty="0" smtClean="0">
              <a:latin typeface="Arial" pitchFamily="34" charset="0"/>
              <a:cs typeface="Arial" pitchFamily="34" charset="0"/>
            </a:endParaRPr>
          </a:p>
          <a:p>
            <a:pPr>
              <a:buFont typeface="Wingdings" pitchFamily="2" charset="2"/>
              <a:buChar char="Ø"/>
            </a:pPr>
            <a:r>
              <a:rPr lang="el-GR" sz="1600" b="1" i="1" dirty="0" smtClean="0">
                <a:latin typeface="Arial" pitchFamily="34" charset="0"/>
                <a:cs typeface="Arial" pitchFamily="34" charset="0"/>
              </a:rPr>
              <a:t>Η  Διαδικασία</a:t>
            </a:r>
            <a:r>
              <a:rPr lang="en-US" sz="1600" b="1" i="1" dirty="0" smtClean="0">
                <a:latin typeface="Arial" pitchFamily="34" charset="0"/>
                <a:cs typeface="Arial" pitchFamily="34" charset="0"/>
              </a:rPr>
              <a:t>  </a:t>
            </a:r>
            <a:r>
              <a:rPr lang="el-GR" sz="1600" b="1" i="1" dirty="0" smtClean="0">
                <a:latin typeface="Arial" pitchFamily="34" charset="0"/>
                <a:cs typeface="Arial" pitchFamily="34" charset="0"/>
              </a:rPr>
              <a:t> Σύνδεσης : </a:t>
            </a:r>
          </a:p>
          <a:p>
            <a:pPr>
              <a:buFont typeface="Wingdings" pitchFamily="2" charset="2"/>
              <a:buChar char="Ø"/>
            </a:pPr>
            <a:r>
              <a:rPr lang="el-GR" sz="1600" i="1" dirty="0" smtClean="0">
                <a:latin typeface="Arial" pitchFamily="34" charset="0"/>
                <a:cs typeface="Arial" pitchFamily="34" charset="0"/>
              </a:rPr>
              <a:t>Πλύνετε το σημείο παρακέντησης.</a:t>
            </a:r>
          </a:p>
          <a:p>
            <a:pPr>
              <a:buFont typeface="Wingdings" pitchFamily="2" charset="2"/>
              <a:buChar char="Ø"/>
            </a:pPr>
            <a:r>
              <a:rPr lang="el-GR" sz="1600" i="1" dirty="0" smtClean="0">
                <a:latin typeface="Arial" pitchFamily="34" charset="0"/>
                <a:cs typeface="Arial" pitchFamily="34" charset="0"/>
              </a:rPr>
              <a:t>Εκτελέστε την υγιεινή των χεριών.</a:t>
            </a:r>
          </a:p>
          <a:p>
            <a:pPr>
              <a:buFont typeface="Wingdings" pitchFamily="2" charset="2"/>
              <a:buChar char="Ø"/>
            </a:pPr>
            <a:r>
              <a:rPr lang="el-GR" sz="1600" i="1" dirty="0" smtClean="0">
                <a:latin typeface="Arial" pitchFamily="34" charset="0"/>
                <a:cs typeface="Arial" pitchFamily="34" charset="0"/>
              </a:rPr>
              <a:t> Βάλτε  ένα νέο, καθαρό ζευγάρι γάντια.</a:t>
            </a:r>
          </a:p>
          <a:p>
            <a:pPr>
              <a:buFont typeface="Wingdings" pitchFamily="2" charset="2"/>
              <a:buChar char="Ø"/>
            </a:pPr>
            <a:r>
              <a:rPr lang="el-GR" sz="1600" i="1" dirty="0" smtClean="0">
                <a:latin typeface="Arial" pitchFamily="34" charset="0"/>
                <a:cs typeface="Arial" pitchFamily="34" charset="0"/>
              </a:rPr>
              <a:t> Φορέστε κατάλληλη προστασία προσώπου.</a:t>
            </a:r>
          </a:p>
          <a:p>
            <a:pPr>
              <a:buFont typeface="Wingdings" pitchFamily="2" charset="2"/>
              <a:buChar char="Ø"/>
            </a:pPr>
            <a:r>
              <a:rPr lang="el-GR" sz="1600" i="1" dirty="0" smtClean="0">
                <a:latin typeface="Arial" pitchFamily="34" charset="0"/>
                <a:cs typeface="Arial" pitchFamily="34" charset="0"/>
              </a:rPr>
              <a:t> Εφαρμόστε στο δέρμα αντισηπτικό </a:t>
            </a:r>
          </a:p>
          <a:p>
            <a:pPr>
              <a:buNone/>
            </a:pPr>
            <a:r>
              <a:rPr lang="el-GR" sz="1600" b="1" i="1" dirty="0" smtClean="0">
                <a:latin typeface="Arial" pitchFamily="34" charset="0"/>
                <a:cs typeface="Arial" pitchFamily="34" charset="0"/>
              </a:rPr>
              <a:t>       </a:t>
            </a:r>
            <a:r>
              <a:rPr lang="el-GR" sz="2400" b="1" i="1" dirty="0" smtClean="0">
                <a:latin typeface="Arial" pitchFamily="34" charset="0"/>
                <a:cs typeface="Arial" pitchFamily="34" charset="0"/>
              </a:rPr>
              <a:t>και αφήστε το να στεγνώσει !</a:t>
            </a:r>
          </a:p>
          <a:p>
            <a:pPr>
              <a:buFont typeface="Wingdings" pitchFamily="2" charset="2"/>
              <a:buChar char="Ø"/>
            </a:pPr>
            <a:r>
              <a:rPr lang="el-GR" sz="1600" i="1" dirty="0" smtClean="0">
                <a:latin typeface="Arial" pitchFamily="34" charset="0"/>
                <a:cs typeface="Arial" pitchFamily="34" charset="0"/>
              </a:rPr>
              <a:t> Εισάγετε τη βελόνα χρησιμοποιώντας </a:t>
            </a:r>
            <a:r>
              <a:rPr lang="el-GR" sz="1600" b="1" i="1" dirty="0" smtClean="0">
                <a:latin typeface="Arial" pitchFamily="34" charset="0"/>
                <a:cs typeface="Arial" pitchFamily="34" charset="0"/>
              </a:rPr>
              <a:t>άσηπτη</a:t>
            </a:r>
            <a:r>
              <a:rPr lang="el-GR" sz="1600" i="1" dirty="0" smtClean="0">
                <a:latin typeface="Arial" pitchFamily="34" charset="0"/>
                <a:cs typeface="Arial" pitchFamily="34" charset="0"/>
              </a:rPr>
              <a:t> τεχνική. </a:t>
            </a:r>
          </a:p>
          <a:p>
            <a:pPr>
              <a:buFont typeface="Wingdings" pitchFamily="2" charset="2"/>
              <a:buChar char="Ø"/>
            </a:pPr>
            <a:r>
              <a:rPr lang="el-GR" sz="1600" i="1" dirty="0" smtClean="0">
                <a:latin typeface="Arial" pitchFamily="34" charset="0"/>
                <a:cs typeface="Arial" pitchFamily="34" charset="0"/>
              </a:rPr>
              <a:t>Αφαιρέστε τα γάντια και εκτελέστε την υγιεινή των χεριών.</a:t>
            </a:r>
          </a:p>
          <a:p>
            <a:pPr>
              <a:buFont typeface="Wingdings" pitchFamily="2" charset="2"/>
              <a:buChar char="Ø"/>
            </a:pPr>
            <a:endParaRPr lang="el-GR" sz="2000" i="1" dirty="0" smtClean="0">
              <a:latin typeface="Arial" pitchFamily="34" charset="0"/>
              <a:cs typeface="Arial" pitchFamily="34" charset="0"/>
            </a:endParaRPr>
          </a:p>
          <a:p>
            <a:pPr>
              <a:buNone/>
            </a:pPr>
            <a:r>
              <a:rPr lang="el-GR" sz="2000" b="1" i="1" dirty="0" smtClean="0">
                <a:latin typeface="Arial" pitchFamily="34" charset="0"/>
                <a:cs typeface="Arial" pitchFamily="34" charset="0"/>
              </a:rPr>
              <a:t>     </a:t>
            </a:r>
            <a:r>
              <a:rPr lang="el-GR" sz="1000" b="1" i="1" dirty="0" smtClean="0">
                <a:latin typeface="Arial" pitchFamily="34" charset="0"/>
                <a:cs typeface="Arial" pitchFamily="34" charset="0"/>
              </a:rPr>
              <a:t>Η άσηπτη τεχνική σημαίνει, προσέχοντας ιδιαίτερα να μην μολύνουν το συρίγγιο ή μόσχευμα πριν ή κατά τη διάρκεια της διαδικασίας σύνδεσης ή την αποσύνδεση </a:t>
            </a:r>
            <a:endParaRPr lang="en-US" sz="1000" b="1" i="1" dirty="0">
              <a:latin typeface="Arial" pitchFamily="34" charset="0"/>
              <a:cs typeface="Arial" pitchFamily="34" charset="0"/>
            </a:endParaRPr>
          </a:p>
        </p:txBody>
      </p:sp>
      <p:pic>
        <p:nvPicPr>
          <p:cNvPr id="6" name="Picture 2" descr="C:\Users\chris\Pictures\dialysis+and+infiltration_C.F.-05.29.13.jpg"/>
          <p:cNvPicPr>
            <a:picLocks noChangeAspect="1" noChangeArrowheads="1"/>
          </p:cNvPicPr>
          <p:nvPr/>
        </p:nvPicPr>
        <p:blipFill>
          <a:blip r:embed="rId3"/>
          <a:srcRect/>
          <a:stretch>
            <a:fillRect/>
          </a:stretch>
        </p:blipFill>
        <p:spPr bwMode="auto">
          <a:xfrm>
            <a:off x="5500694" y="1928802"/>
            <a:ext cx="3357586" cy="2000264"/>
          </a:xfrm>
          <a:prstGeom prst="rect">
            <a:avLst/>
          </a:prstGeom>
          <a:noFill/>
        </p:spPr>
      </p:pic>
      <p:pic>
        <p:nvPicPr>
          <p:cNvPr id="4"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1746">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743596"/>
          </a:xfrm>
        </p:spPr>
        <p:txBody>
          <a:bodyPr/>
          <a:lstStyle/>
          <a:p>
            <a:pPr>
              <a:buNone/>
            </a:pPr>
            <a:r>
              <a:rPr lang="el-GR" sz="2000" b="1" i="1" dirty="0" smtClean="0">
                <a:latin typeface="Arial" pitchFamily="34" charset="0"/>
                <a:cs typeface="Arial" pitchFamily="34" charset="0"/>
              </a:rPr>
              <a:t>    </a:t>
            </a:r>
          </a:p>
          <a:p>
            <a:pPr>
              <a:buNone/>
            </a:pPr>
            <a:r>
              <a:rPr lang="el-GR" sz="2000" b="1" i="1" dirty="0" smtClean="0">
                <a:latin typeface="Arial" pitchFamily="34" charset="0"/>
                <a:cs typeface="Arial" pitchFamily="34" charset="0"/>
              </a:rPr>
              <a:t>    Βασικά βήματα στη Φροντίδα  </a:t>
            </a:r>
            <a:r>
              <a:rPr lang="en-US" sz="2000" b="1" i="1" dirty="0" smtClean="0">
                <a:latin typeface="Arial" pitchFamily="34" charset="0"/>
                <a:cs typeface="Arial" pitchFamily="34" charset="0"/>
              </a:rPr>
              <a:t>Fistulas </a:t>
            </a:r>
            <a:r>
              <a:rPr lang="el-GR" sz="2000" b="1" i="1" dirty="0" smtClean="0">
                <a:latin typeface="Arial" pitchFamily="34" charset="0"/>
                <a:cs typeface="Arial" pitchFamily="34" charset="0"/>
              </a:rPr>
              <a:t>/ μοσχεύματος</a:t>
            </a:r>
          </a:p>
          <a:p>
            <a:pPr>
              <a:buNone/>
            </a:pPr>
            <a:endParaRPr lang="el-GR" sz="2000" b="1" i="1" dirty="0" smtClean="0">
              <a:latin typeface="Arial" pitchFamily="34" charset="0"/>
              <a:cs typeface="Arial" pitchFamily="34" charset="0"/>
            </a:endParaRPr>
          </a:p>
          <a:p>
            <a:pPr>
              <a:buFont typeface="Wingdings" pitchFamily="2" charset="2"/>
              <a:buChar char="Ø"/>
            </a:pPr>
            <a:endParaRPr lang="el-GR" sz="2000" b="1" i="1" dirty="0" smtClean="0">
              <a:latin typeface="Arial" pitchFamily="34" charset="0"/>
              <a:cs typeface="Arial" pitchFamily="34" charset="0"/>
            </a:endParaRPr>
          </a:p>
          <a:p>
            <a:pPr>
              <a:buFont typeface="Wingdings" pitchFamily="2" charset="2"/>
              <a:buChar char="Ø"/>
            </a:pPr>
            <a:endParaRPr lang="el-GR" sz="2000" b="1" i="1" dirty="0" smtClean="0">
              <a:latin typeface="Arial" pitchFamily="34" charset="0"/>
              <a:cs typeface="Arial" pitchFamily="34" charset="0"/>
            </a:endParaRPr>
          </a:p>
          <a:p>
            <a:pPr>
              <a:buFont typeface="Wingdings" pitchFamily="2" charset="2"/>
              <a:buChar char="Ø"/>
            </a:pPr>
            <a:r>
              <a:rPr lang="el-GR" sz="1600" b="1" dirty="0" smtClean="0">
                <a:latin typeface="Arial" pitchFamily="34" charset="0"/>
                <a:cs typeface="Arial" pitchFamily="34" charset="0"/>
              </a:rPr>
              <a:t>Διαδικασία  </a:t>
            </a:r>
            <a:r>
              <a:rPr lang="el-GR" sz="1600" b="1" dirty="0" smtClean="0">
                <a:latin typeface="Arial" pitchFamily="34" charset="0"/>
                <a:cs typeface="Arial" pitchFamily="34" charset="0"/>
              </a:rPr>
              <a:t>Αποσύνδεσης  </a:t>
            </a:r>
            <a:r>
              <a:rPr lang="el-GR" sz="1600" dirty="0" smtClean="0">
                <a:latin typeface="Arial" pitchFamily="34" charset="0"/>
                <a:cs typeface="Arial" pitchFamily="34" charset="0"/>
              </a:rPr>
              <a:t>:</a:t>
            </a:r>
          </a:p>
          <a:p>
            <a:pPr lvl="1">
              <a:lnSpc>
                <a:spcPct val="150000"/>
              </a:lnSpc>
              <a:buFont typeface="Wingdings" pitchFamily="2" charset="2"/>
              <a:buChar char="Ø"/>
            </a:pPr>
            <a:r>
              <a:rPr lang="el-GR" sz="1200" dirty="0" smtClean="0">
                <a:latin typeface="Arial" pitchFamily="34" charset="0"/>
                <a:cs typeface="Arial" pitchFamily="34" charset="0"/>
              </a:rPr>
              <a:t>Εκτελέστε την υγιεινή των χεριών</a:t>
            </a:r>
          </a:p>
          <a:p>
            <a:pPr lvl="1">
              <a:lnSpc>
                <a:spcPct val="150000"/>
              </a:lnSpc>
              <a:buFont typeface="Wingdings" pitchFamily="2" charset="2"/>
              <a:buChar char="Ø"/>
            </a:pPr>
            <a:r>
              <a:rPr lang="el-GR" sz="1200" dirty="0" smtClean="0">
                <a:latin typeface="Arial" pitchFamily="34" charset="0"/>
                <a:cs typeface="Arial" pitchFamily="34" charset="0"/>
              </a:rPr>
              <a:t>Βάλτε  ένα νέο, καθαρό ζευγάρι γάντια</a:t>
            </a:r>
          </a:p>
          <a:p>
            <a:pPr lvl="1">
              <a:lnSpc>
                <a:spcPct val="150000"/>
              </a:lnSpc>
              <a:buFont typeface="Wingdings" pitchFamily="2" charset="2"/>
              <a:buChar char="Ø"/>
            </a:pPr>
            <a:r>
              <a:rPr lang="el-GR" sz="1200" dirty="0" smtClean="0">
                <a:latin typeface="Arial" pitchFamily="34" charset="0"/>
                <a:cs typeface="Arial" pitchFamily="34" charset="0"/>
              </a:rPr>
              <a:t>Φοράτε κατάλληλη προστασία </a:t>
            </a:r>
            <a:r>
              <a:rPr lang="el-GR" sz="1200" dirty="0" smtClean="0">
                <a:latin typeface="Arial" pitchFamily="34" charset="0"/>
                <a:cs typeface="Arial" pitchFamily="34" charset="0"/>
              </a:rPr>
              <a:t>προσώπου</a:t>
            </a:r>
            <a:endParaRPr lang="el-GR" sz="1200" dirty="0" smtClean="0">
              <a:latin typeface="Arial" pitchFamily="34" charset="0"/>
              <a:cs typeface="Arial" pitchFamily="34" charset="0"/>
            </a:endParaRPr>
          </a:p>
          <a:p>
            <a:pPr lvl="1">
              <a:lnSpc>
                <a:spcPct val="150000"/>
              </a:lnSpc>
              <a:buFont typeface="Wingdings" pitchFamily="2" charset="2"/>
              <a:buChar char="Ø"/>
            </a:pPr>
            <a:r>
              <a:rPr lang="el-GR" sz="1200" dirty="0" smtClean="0">
                <a:latin typeface="Arial" pitchFamily="34" charset="0"/>
                <a:cs typeface="Arial" pitchFamily="34" charset="0"/>
              </a:rPr>
              <a:t>Αφαιρέστε τις βελόνες χρησιμοποιώντας άσηπτη </a:t>
            </a:r>
            <a:r>
              <a:rPr lang="el-GR" sz="1200" dirty="0" smtClean="0">
                <a:latin typeface="Arial" pitchFamily="34" charset="0"/>
                <a:cs typeface="Arial" pitchFamily="34" charset="0"/>
              </a:rPr>
              <a:t>τεχνική</a:t>
            </a:r>
            <a:endParaRPr lang="el-GR" sz="1200" dirty="0" smtClean="0">
              <a:latin typeface="Arial" pitchFamily="34" charset="0"/>
              <a:cs typeface="Arial" pitchFamily="34" charset="0"/>
            </a:endParaRPr>
          </a:p>
          <a:p>
            <a:pPr lvl="1">
              <a:lnSpc>
                <a:spcPct val="150000"/>
              </a:lnSpc>
              <a:buFont typeface="Wingdings" pitchFamily="2" charset="2"/>
              <a:buChar char="Ø"/>
            </a:pPr>
            <a:r>
              <a:rPr lang="el-GR" sz="1200" dirty="0" smtClean="0">
                <a:latin typeface="Arial" pitchFamily="34" charset="0"/>
                <a:cs typeface="Arial" pitchFamily="34" charset="0"/>
              </a:rPr>
              <a:t>Εφαρμόστε καθαρή γάζα / επίδεσμο στο σημείο </a:t>
            </a:r>
            <a:r>
              <a:rPr lang="el-GR" sz="1200" dirty="0" smtClean="0">
                <a:latin typeface="Arial" pitchFamily="34" charset="0"/>
                <a:cs typeface="Arial" pitchFamily="34" charset="0"/>
              </a:rPr>
              <a:t>παρακέντησης</a:t>
            </a:r>
            <a:endParaRPr lang="el-GR" sz="1200" dirty="0" smtClean="0">
              <a:latin typeface="Arial" pitchFamily="34" charset="0"/>
              <a:cs typeface="Arial" pitchFamily="34" charset="0"/>
            </a:endParaRPr>
          </a:p>
          <a:p>
            <a:pPr lvl="1">
              <a:lnSpc>
                <a:spcPct val="150000"/>
              </a:lnSpc>
              <a:buFont typeface="Wingdings" pitchFamily="2" charset="2"/>
              <a:buChar char="Ø"/>
            </a:pPr>
            <a:r>
              <a:rPr lang="el-GR" sz="1200" dirty="0" smtClean="0">
                <a:latin typeface="Arial" pitchFamily="34" charset="0"/>
                <a:cs typeface="Arial" pitchFamily="34" charset="0"/>
              </a:rPr>
              <a:t>Συμπιέστε το σημείο παρακέντησης με καθαρά </a:t>
            </a:r>
            <a:r>
              <a:rPr lang="el-GR" sz="1200" dirty="0" smtClean="0">
                <a:latin typeface="Arial" pitchFamily="34" charset="0"/>
                <a:cs typeface="Arial" pitchFamily="34" charset="0"/>
              </a:rPr>
              <a:t>γάντια</a:t>
            </a:r>
            <a:endParaRPr lang="el-GR" sz="1200" dirty="0" smtClean="0">
              <a:latin typeface="Arial" pitchFamily="34" charset="0"/>
              <a:cs typeface="Arial" pitchFamily="34" charset="0"/>
            </a:endParaRPr>
          </a:p>
          <a:p>
            <a:pPr lvl="1">
              <a:lnSpc>
                <a:spcPct val="150000"/>
              </a:lnSpc>
              <a:buFont typeface="Wingdings" pitchFamily="2" charset="2"/>
              <a:buChar char="Ø"/>
            </a:pPr>
            <a:r>
              <a:rPr lang="el-GR" sz="1200" dirty="0" smtClean="0">
                <a:latin typeface="Arial" pitchFamily="34" charset="0"/>
                <a:cs typeface="Arial" pitchFamily="34" charset="0"/>
              </a:rPr>
              <a:t>Αφαιρέστε τα γάντια και εκτελέστε την υγιεινή των </a:t>
            </a:r>
            <a:r>
              <a:rPr lang="el-GR" sz="1200" dirty="0" smtClean="0">
                <a:latin typeface="Arial" pitchFamily="34" charset="0"/>
                <a:cs typeface="Arial" pitchFamily="34" charset="0"/>
              </a:rPr>
              <a:t>χεριών</a:t>
            </a:r>
            <a:endParaRPr lang="el-GR" sz="1200" dirty="0" smtClean="0">
              <a:latin typeface="Arial" pitchFamily="34" charset="0"/>
              <a:cs typeface="Arial" pitchFamily="34" charset="0"/>
            </a:endParaRPr>
          </a:p>
          <a:p>
            <a:pPr>
              <a:buNone/>
            </a:pPr>
            <a:endParaRPr lang="en-US" sz="2000" dirty="0"/>
          </a:p>
        </p:txBody>
      </p:sp>
      <p:pic>
        <p:nvPicPr>
          <p:cNvPr id="6" name="Picture 2" descr="C:\Users\chris\Pictures\nrneph.2011.94-i1.jpg"/>
          <p:cNvPicPr>
            <a:picLocks noChangeAspect="1" noChangeArrowheads="1"/>
          </p:cNvPicPr>
          <p:nvPr/>
        </p:nvPicPr>
        <p:blipFill>
          <a:blip r:embed="rId3"/>
          <a:srcRect/>
          <a:stretch>
            <a:fillRect/>
          </a:stretch>
        </p:blipFill>
        <p:spPr bwMode="auto">
          <a:xfrm>
            <a:off x="5143504" y="1714488"/>
            <a:ext cx="3714776" cy="1714512"/>
          </a:xfrm>
          <a:prstGeom prst="rect">
            <a:avLst/>
          </a:prstGeom>
          <a:noFill/>
        </p:spPr>
      </p:pic>
      <p:pic>
        <p:nvPicPr>
          <p:cNvPr id="7"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16723">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285720" y="285728"/>
            <a:ext cx="8715436" cy="5743596"/>
          </a:xfrm>
        </p:spPr>
        <p:txBody>
          <a:bodyPr/>
          <a:lstStyle/>
          <a:p>
            <a:pPr>
              <a:buNone/>
            </a:pPr>
            <a:r>
              <a:rPr lang="el-GR" sz="2000" b="1" i="1" dirty="0" smtClean="0">
                <a:latin typeface="Arial" pitchFamily="34" charset="0"/>
                <a:cs typeface="Arial" pitchFamily="34" charset="0"/>
              </a:rPr>
              <a:t>      </a:t>
            </a:r>
          </a:p>
          <a:p>
            <a:pPr>
              <a:buNone/>
            </a:pPr>
            <a:r>
              <a:rPr lang="el-GR" sz="1800" b="1" i="1" dirty="0" smtClean="0">
                <a:latin typeface="Arial" pitchFamily="34" charset="0"/>
                <a:cs typeface="Arial" pitchFamily="34" charset="0"/>
              </a:rPr>
              <a:t>      Για την π</a:t>
            </a:r>
            <a:r>
              <a:rPr lang="el-GR" sz="2000" b="1" i="1" dirty="0" smtClean="0">
                <a:latin typeface="Arial" pitchFamily="34" charset="0"/>
                <a:cs typeface="Arial" pitchFamily="34" charset="0"/>
              </a:rPr>
              <a:t>ρόληψη και αντιμετώπιση της λοίμωξης των αγγειακών προσπελάσεων :</a:t>
            </a:r>
            <a:endParaRPr lang="en-US" sz="2000" i="1" dirty="0" smtClean="0">
              <a:latin typeface="Arial" pitchFamily="34" charset="0"/>
              <a:cs typeface="Arial" pitchFamily="34" charset="0"/>
            </a:endParaRPr>
          </a:p>
          <a:p>
            <a:pPr>
              <a:buNone/>
            </a:pPr>
            <a:r>
              <a:rPr lang="el-GR" sz="20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α) </a:t>
            </a:r>
            <a:r>
              <a:rPr lang="el-GR" sz="1600" i="1" dirty="0" smtClean="0">
                <a:latin typeface="Arial" pitchFamily="34" charset="0"/>
                <a:cs typeface="Arial" pitchFamily="34" charset="0"/>
              </a:rPr>
              <a:t>Δημιουργία φίστουλας, σε ασθενείς που είναι δυνατόν, ως αγγειακή προσπέλαση .</a:t>
            </a: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β) </a:t>
            </a:r>
            <a:r>
              <a:rPr lang="el-GR" sz="1600" i="1" dirty="0" smtClean="0">
                <a:latin typeface="Arial" pitchFamily="34" charset="0"/>
                <a:cs typeface="Arial" pitchFamily="34" charset="0"/>
              </a:rPr>
              <a:t>επί ύπαρξης ως μόνιμη αγγειακή προσπέλαση φίστουλας ή μοσχεύματος θα </a:t>
            </a:r>
          </a:p>
          <a:p>
            <a:pPr>
              <a:buNone/>
            </a:pPr>
            <a:r>
              <a:rPr lang="el-GR" sz="1600" i="1" dirty="0" smtClean="0">
                <a:latin typeface="Arial" pitchFamily="34" charset="0"/>
                <a:cs typeface="Arial" pitchFamily="34" charset="0"/>
              </a:rPr>
              <a:t>         πρέπει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οι ασθενείς να προσαρμόζουν κατάλληλα τις συνθήκες υγιεινής τους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να καθαρίζεται το δέρμα πριν την χρησιμοποίηση (παρακέντηση) της φίστουλας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 να χρησιμοποιείται άσηπτη τεχνική για την παρακέντηση των μοσχευμάτων και να  </a:t>
            </a:r>
          </a:p>
          <a:p>
            <a:pPr>
              <a:buNone/>
            </a:pPr>
            <a:r>
              <a:rPr lang="el-GR" sz="1600" i="1" dirty="0" smtClean="0">
                <a:latin typeface="Arial" pitchFamily="34" charset="0"/>
                <a:cs typeface="Arial" pitchFamily="34" charset="0"/>
              </a:rPr>
              <a:t>        υπάρχει καλή εκπαίδευση του νοσηλευτικού προσωπικού για την παρακέντηση της </a:t>
            </a:r>
          </a:p>
          <a:p>
            <a:pPr>
              <a:buNone/>
            </a:pPr>
            <a:r>
              <a:rPr lang="el-GR" sz="1600" i="1" dirty="0" smtClean="0">
                <a:latin typeface="Arial" pitchFamily="34" charset="0"/>
                <a:cs typeface="Arial" pitchFamily="34" charset="0"/>
              </a:rPr>
              <a:t>        φίστουλας.</a:t>
            </a: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a:t>
            </a:r>
            <a:endParaRPr lang="en-US"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a:t>
            </a:r>
            <a:endParaRPr lang="en-US" sz="1600" i="1" dirty="0" smtClean="0">
              <a:latin typeface="Arial" pitchFamily="34" charset="0"/>
              <a:cs typeface="Arial" pitchFamily="34" charset="0"/>
            </a:endParaRPr>
          </a:p>
          <a:p>
            <a:pPr>
              <a:buNone/>
            </a:pPr>
            <a:endParaRPr lang="en-US" sz="1600" i="1" dirty="0">
              <a:latin typeface="Arial" pitchFamily="34" charset="0"/>
              <a:cs typeface="Arial" pitchFamily="34" charset="0"/>
            </a:endParaRPr>
          </a:p>
        </p:txBody>
      </p:sp>
      <p:graphicFrame>
        <p:nvGraphicFramePr>
          <p:cNvPr id="5" name="4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24835">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86472"/>
          </a:xfrm>
        </p:spPr>
        <p:txBody>
          <a:bodyPr/>
          <a:lstStyle/>
          <a:p>
            <a:pPr>
              <a:buNone/>
            </a:pPr>
            <a:r>
              <a:rPr lang="el-GR" sz="16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a:t>
            </a:r>
            <a:r>
              <a:rPr lang="el-GR" sz="2000" b="1" i="1" dirty="0" smtClean="0">
                <a:latin typeface="Arial" pitchFamily="34" charset="0"/>
                <a:cs typeface="Arial" pitchFamily="34" charset="0"/>
              </a:rPr>
              <a:t>Θεραπεία λοίμωξης της αγγειακής προσπέλασης </a:t>
            </a:r>
          </a:p>
          <a:p>
            <a:pPr>
              <a:buNone/>
            </a:pPr>
            <a:endParaRPr lang="el-GR" sz="1600" dirty="0" smtClean="0"/>
          </a:p>
          <a:p>
            <a:pPr algn="just">
              <a:buNone/>
            </a:pPr>
            <a:r>
              <a:rPr lang="el-GR" sz="1600" b="1" i="1" dirty="0" smtClean="0">
                <a:latin typeface="Arial" pitchFamily="34" charset="0"/>
                <a:cs typeface="Arial" pitchFamily="34" charset="0"/>
              </a:rPr>
              <a:t>      Η τοπική φλεγμονή της φίστουλας χωρίς πυρετό και χωρίς βακτηριαιμία </a:t>
            </a:r>
            <a:r>
              <a:rPr lang="el-GR" sz="1600" i="1" dirty="0" smtClean="0">
                <a:latin typeface="Arial" pitchFamily="34" charset="0"/>
                <a:cs typeface="Arial" pitchFamily="34" charset="0"/>
              </a:rPr>
              <a:t>θα πρέπει να θεραπεύεται με το κατάλληλο αντιβιοτικό για τουλάχιστον 2 εβδομάδες </a:t>
            </a:r>
          </a:p>
          <a:p>
            <a:pPr>
              <a:buNone/>
            </a:pPr>
            <a:endParaRPr lang="el-GR" sz="1600" b="1"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Λοίμωξη της φίστουλας με πυρετό και ή βακτηριαιμία </a:t>
            </a:r>
            <a:r>
              <a:rPr lang="el-GR" sz="1600" i="1" dirty="0" smtClean="0">
                <a:latin typeface="Arial" pitchFamily="34" charset="0"/>
                <a:cs typeface="Arial" pitchFamily="34" charset="0"/>
              </a:rPr>
              <a:t>θα πρέπει να θεραπεύεται με κατάλληλα αντιβιοτικά ενδοφλεβίως και για 4 εβδομάδες (μεγαλύτερο διάστημα απαιτείται αν υπάρχει μεταστατική λοίμωξη), ενώ θα πρέπει να αλλάζεται και η θέση παρακέντησης της </a:t>
            </a:r>
          </a:p>
          <a:p>
            <a:pPr>
              <a:buNone/>
            </a:pPr>
            <a:endParaRPr lang="el-GR" sz="1600" b="1"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Χειρουργική επέμβαση της φίστουλας </a:t>
            </a:r>
            <a:r>
              <a:rPr lang="el-GR" sz="1600" i="1" dirty="0" smtClean="0">
                <a:latin typeface="Arial" pitchFamily="34" charset="0"/>
                <a:cs typeface="Arial" pitchFamily="34" charset="0"/>
              </a:rPr>
              <a:t>απαιτείται σε περιπτώσεις επιμολυσμένων θρόμβων και ή σηπτικών εμβόλων </a:t>
            </a:r>
          </a:p>
          <a:p>
            <a:pPr algn="just">
              <a:buNone/>
            </a:pPr>
            <a:endParaRPr lang="en-US" sz="1600" i="1" dirty="0" smtClean="0">
              <a:latin typeface="Arial" pitchFamily="34" charset="0"/>
              <a:cs typeface="Arial" pitchFamily="34" charset="0"/>
            </a:endParaRPr>
          </a:p>
          <a:p>
            <a:pPr algn="just">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Λοίμωξη των μοσχευμάτων </a:t>
            </a:r>
            <a:r>
              <a:rPr lang="el-GR" sz="1600" i="1" dirty="0" smtClean="0">
                <a:latin typeface="Arial" pitchFamily="34" charset="0"/>
                <a:cs typeface="Arial" pitchFamily="34" charset="0"/>
              </a:rPr>
              <a:t>θα πρέπει να θεραπεύεται με κατάλληλα αντιβιοτικά ενδοφλεβίως και για διάρκεια 2-4 εβδομάδες (η χρονική διάρκεια εξαρτάται από την εμφάνιση βακτηριαιμίας) και συνήθως χρειάζεται και χειρουργική παρέμβαση </a:t>
            </a:r>
            <a:endParaRPr lang="el-GR" sz="1600" b="1" dirty="0" smtClean="0"/>
          </a:p>
          <a:p>
            <a:pPr>
              <a:buNone/>
            </a:pPr>
            <a:r>
              <a:rPr lang="el-GR" sz="1600" b="1" i="1" dirty="0" smtClean="0">
                <a:latin typeface="Arial" pitchFamily="34" charset="0"/>
                <a:cs typeface="Arial" pitchFamily="34" charset="0"/>
              </a:rPr>
              <a:t>       </a:t>
            </a:r>
          </a:p>
          <a:p>
            <a:pPr>
              <a:buNone/>
            </a:pPr>
            <a:endParaRPr lang="en-US" sz="1600" dirty="0"/>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33477">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85728"/>
            <a:ext cx="8229600" cy="5886472"/>
          </a:xfrm>
        </p:spPr>
        <p:txBody>
          <a:bodyPr/>
          <a:lstStyle/>
          <a:p>
            <a:pPr>
              <a:buNone/>
            </a:pPr>
            <a:r>
              <a:rPr lang="el-GR" sz="2400" dirty="0" smtClean="0"/>
              <a:t>    </a:t>
            </a:r>
          </a:p>
          <a:p>
            <a:pPr>
              <a:buNone/>
            </a:pPr>
            <a:r>
              <a:rPr lang="el-GR" sz="2000" i="1" dirty="0" smtClean="0">
                <a:latin typeface="Arial" pitchFamily="34" charset="0"/>
                <a:cs typeface="Arial" pitchFamily="34" charset="0"/>
              </a:rPr>
              <a:t>      </a:t>
            </a:r>
            <a:r>
              <a:rPr lang="el-GR" sz="2000" b="1" i="1" dirty="0" smtClean="0">
                <a:latin typeface="Arial" pitchFamily="34" charset="0"/>
                <a:cs typeface="Arial" pitchFamily="34" charset="0"/>
              </a:rPr>
              <a:t>Βασικά βήματα στην Φροντίδα του κεντρικού  καθετήρα.</a:t>
            </a:r>
          </a:p>
          <a:p>
            <a:pPr>
              <a:buNone/>
            </a:pPr>
            <a:endParaRPr lang="el-GR" sz="2400" b="1" i="1" dirty="0" smtClean="0">
              <a:latin typeface="Arial" pitchFamily="34" charset="0"/>
              <a:cs typeface="Arial" pitchFamily="34" charset="0"/>
            </a:endParaRPr>
          </a:p>
          <a:p>
            <a:pPr>
              <a:buFont typeface="Wingdings" pitchFamily="2" charset="2"/>
              <a:buChar char="Ø"/>
            </a:pPr>
            <a:endParaRPr lang="el-GR" sz="1600" b="1" i="1" dirty="0" smtClean="0">
              <a:latin typeface="Arial" pitchFamily="34" charset="0"/>
              <a:cs typeface="Arial" pitchFamily="34" charset="0"/>
            </a:endParaRPr>
          </a:p>
          <a:p>
            <a:pPr>
              <a:buFont typeface="Wingdings" pitchFamily="2" charset="2"/>
              <a:buChar char="Ø"/>
            </a:pPr>
            <a:endParaRPr lang="el-GR" sz="1600" b="1" i="1" dirty="0" smtClean="0">
              <a:latin typeface="Arial" pitchFamily="34" charset="0"/>
              <a:cs typeface="Arial" pitchFamily="34" charset="0"/>
            </a:endParaRPr>
          </a:p>
          <a:p>
            <a:pPr>
              <a:buFont typeface="Wingdings" pitchFamily="2" charset="2"/>
              <a:buChar char="Ø"/>
            </a:pPr>
            <a:r>
              <a:rPr lang="el-GR" sz="1600" b="1" i="1" dirty="0" smtClean="0">
                <a:latin typeface="Arial" pitchFamily="34" charset="0"/>
                <a:cs typeface="Arial" pitchFamily="34" charset="0"/>
              </a:rPr>
              <a:t>Διαδικασία σύνδεσης Καθετήρα :</a:t>
            </a:r>
          </a:p>
          <a:p>
            <a:pPr lvl="1">
              <a:lnSpc>
                <a:spcPct val="150000"/>
              </a:lnSpc>
              <a:buFont typeface="Wingdings" pitchFamily="2" charset="2"/>
              <a:buChar char="Ø"/>
            </a:pPr>
            <a:r>
              <a:rPr lang="el-GR" sz="1200" i="1" dirty="0" smtClean="0">
                <a:latin typeface="Arial" pitchFamily="34" charset="0"/>
                <a:cs typeface="Arial" pitchFamily="34" charset="0"/>
              </a:rPr>
              <a:t>Εκτελέστε την υγιεινή των </a:t>
            </a:r>
            <a:r>
              <a:rPr lang="el-GR" sz="1200" i="1" dirty="0" smtClean="0">
                <a:latin typeface="Arial" pitchFamily="34" charset="0"/>
                <a:cs typeface="Arial" pitchFamily="34" charset="0"/>
              </a:rPr>
              <a:t>χεριών</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Βάλτε  ένα νέο, καθαρό ζευγάρι </a:t>
            </a:r>
            <a:r>
              <a:rPr lang="el-GR" sz="1200" i="1" dirty="0" smtClean="0">
                <a:latin typeface="Arial" pitchFamily="34" charset="0"/>
                <a:cs typeface="Arial" pitchFamily="34" charset="0"/>
              </a:rPr>
              <a:t>γάντια</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Φοράτε κατάλληλη προστασία </a:t>
            </a:r>
            <a:r>
              <a:rPr lang="el-GR" sz="1200" i="1" dirty="0" smtClean="0">
                <a:latin typeface="Arial" pitchFamily="34" charset="0"/>
                <a:cs typeface="Arial" pitchFamily="34" charset="0"/>
              </a:rPr>
              <a:t>προσώπου</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Εφαρμόστε αντισηπτικό του ομφαλού του </a:t>
            </a:r>
          </a:p>
          <a:p>
            <a:pPr lvl="1">
              <a:lnSpc>
                <a:spcPct val="150000"/>
              </a:lnSpc>
              <a:buNone/>
            </a:pPr>
            <a:r>
              <a:rPr lang="el-GR" sz="1200" i="1" dirty="0" smtClean="0">
                <a:latin typeface="Arial" pitchFamily="34" charset="0"/>
                <a:cs typeface="Arial" pitchFamily="34" charset="0"/>
              </a:rPr>
              <a:t>     καθετήρα και αφήστε το να </a:t>
            </a:r>
            <a:r>
              <a:rPr lang="el-GR" sz="1200" i="1" dirty="0" smtClean="0">
                <a:latin typeface="Arial" pitchFamily="34" charset="0"/>
                <a:cs typeface="Arial" pitchFamily="34" charset="0"/>
              </a:rPr>
              <a:t>στεγνώσει</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Συνδέστε τον καθετήρα στις γραμμές αίματος χρησιμοποιώντας άσηπτη τεχνική</a:t>
            </a:r>
          </a:p>
          <a:p>
            <a:pPr lvl="1">
              <a:lnSpc>
                <a:spcPct val="150000"/>
              </a:lnSpc>
              <a:buFont typeface="Wingdings" pitchFamily="2" charset="2"/>
              <a:buChar char="Ø"/>
            </a:pPr>
            <a:r>
              <a:rPr lang="el-GR" sz="1200" i="1" dirty="0" smtClean="0">
                <a:latin typeface="Arial" pitchFamily="34" charset="0"/>
                <a:cs typeface="Arial" pitchFamily="34" charset="0"/>
              </a:rPr>
              <a:t>Ελευθερώστε τα </a:t>
            </a:r>
            <a:r>
              <a:rPr lang="en-US" sz="1200" i="1" dirty="0" smtClean="0">
                <a:latin typeface="Arial" pitchFamily="34" charset="0"/>
                <a:cs typeface="Arial" pitchFamily="34" charset="0"/>
              </a:rPr>
              <a:t>clamp </a:t>
            </a:r>
            <a:r>
              <a:rPr lang="el-GR" sz="1200" i="1" dirty="0" smtClean="0">
                <a:latin typeface="Arial" pitchFamily="34" charset="0"/>
                <a:cs typeface="Arial" pitchFamily="34" charset="0"/>
              </a:rPr>
              <a:t>του </a:t>
            </a:r>
            <a:r>
              <a:rPr lang="el-GR" sz="1200" i="1" dirty="0" smtClean="0">
                <a:latin typeface="Arial" pitchFamily="34" charset="0"/>
                <a:cs typeface="Arial" pitchFamily="34" charset="0"/>
              </a:rPr>
              <a:t>καθετήρα</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Αφαιρέστε τα γάντια και εκτελέστε την υγιεινή των </a:t>
            </a:r>
            <a:r>
              <a:rPr lang="el-GR" sz="1200" i="1" dirty="0" smtClean="0">
                <a:latin typeface="Arial" pitchFamily="34" charset="0"/>
                <a:cs typeface="Arial" pitchFamily="34" charset="0"/>
              </a:rPr>
              <a:t>χεριών</a:t>
            </a:r>
            <a:endParaRPr lang="el-GR" sz="1200" i="1" dirty="0" smtClean="0">
              <a:latin typeface="Arial" pitchFamily="34" charset="0"/>
              <a:cs typeface="Arial" pitchFamily="34" charset="0"/>
            </a:endParaRPr>
          </a:p>
          <a:p>
            <a:pPr>
              <a:buFont typeface="Wingdings" pitchFamily="2" charset="2"/>
              <a:buChar char="Ø"/>
            </a:pPr>
            <a:endParaRPr lang="en-US" sz="2000" b="1" i="1" dirty="0">
              <a:latin typeface="Arial" pitchFamily="34" charset="0"/>
              <a:cs typeface="Arial" pitchFamily="34" charset="0"/>
            </a:endParaRPr>
          </a:p>
        </p:txBody>
      </p:sp>
      <p:pic>
        <p:nvPicPr>
          <p:cNvPr id="4" name="Picture 3" descr="C:\Users\chris\Pictures\Tunnel-Catheter.jpg"/>
          <p:cNvPicPr>
            <a:picLocks noChangeAspect="1" noChangeArrowheads="1"/>
          </p:cNvPicPr>
          <p:nvPr/>
        </p:nvPicPr>
        <p:blipFill>
          <a:blip r:embed="rId3"/>
          <a:srcRect/>
          <a:stretch>
            <a:fillRect/>
          </a:stretch>
        </p:blipFill>
        <p:spPr bwMode="auto">
          <a:xfrm>
            <a:off x="6072198" y="1785926"/>
            <a:ext cx="2809878" cy="2000264"/>
          </a:xfrm>
          <a:prstGeom prst="rect">
            <a:avLst/>
          </a:prstGeom>
          <a:noFill/>
        </p:spPr>
      </p:pic>
      <p:pic>
        <p:nvPicPr>
          <p:cNvPr id="5"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110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1600" b="1" i="1" dirty="0" smtClean="0">
                <a:latin typeface="Arial" pitchFamily="34" charset="0"/>
                <a:cs typeface="Arial" pitchFamily="34" charset="0"/>
              </a:rPr>
              <a:t/>
            </a:r>
            <a:br>
              <a:rPr lang="en-US" sz="1600" b="1" i="1" dirty="0" smtClean="0">
                <a:latin typeface="Arial" pitchFamily="34" charset="0"/>
                <a:cs typeface="Arial" pitchFamily="34" charset="0"/>
              </a:rPr>
            </a:br>
            <a:r>
              <a:rPr lang="en-US" sz="1600" b="1" i="1" dirty="0" smtClean="0">
                <a:latin typeface="Arial" pitchFamily="34" charset="0"/>
                <a:cs typeface="Arial" pitchFamily="34" charset="0"/>
              </a:rPr>
              <a:t>ISO/ MTN /</a:t>
            </a:r>
            <a:r>
              <a:rPr lang="el-GR" sz="1600" b="1" i="1" dirty="0" smtClean="0">
                <a:latin typeface="Arial" pitchFamily="34" charset="0"/>
                <a:cs typeface="Arial" pitchFamily="34" charset="0"/>
              </a:rPr>
              <a:t>Οδηγία Ο06/Δ09.Α</a:t>
            </a:r>
            <a:r>
              <a:rPr lang="en-US" sz="2000" b="1" i="1" dirty="0" smtClean="0">
                <a:latin typeface="Arial" pitchFamily="34" charset="0"/>
                <a:cs typeface="Arial" pitchFamily="34" charset="0"/>
              </a:rPr>
              <a:t/>
            </a:r>
            <a:br>
              <a:rPr lang="en-US" sz="2000" b="1" i="1" dirty="0" smtClean="0">
                <a:latin typeface="Arial" pitchFamily="34" charset="0"/>
                <a:cs typeface="Arial" pitchFamily="34" charset="0"/>
              </a:rPr>
            </a:br>
            <a:r>
              <a:rPr lang="el-GR" sz="2000" b="1" i="1" dirty="0" smtClean="0">
                <a:latin typeface="Arial" pitchFamily="34" charset="0"/>
                <a:cs typeface="Arial" pitchFamily="34" charset="0"/>
              </a:rPr>
              <a:t>Σύνδεση Μέσω Κεντρικού Καθετήρα</a:t>
            </a:r>
            <a:br>
              <a:rPr lang="el-GR" sz="2000" b="1" i="1" dirty="0" smtClean="0">
                <a:latin typeface="Arial" pitchFamily="34" charset="0"/>
                <a:cs typeface="Arial" pitchFamily="34" charset="0"/>
              </a:rPr>
            </a:br>
            <a:r>
              <a:rPr lang="en-US" sz="2000" b="1" dirty="0" smtClean="0"/>
              <a:t/>
            </a:r>
            <a:br>
              <a:rPr lang="en-US" sz="2000" b="1" dirty="0" smtClean="0"/>
            </a:br>
            <a:endParaRPr lang="en-US" sz="2000" dirty="0"/>
          </a:p>
        </p:txBody>
      </p:sp>
      <p:sp>
        <p:nvSpPr>
          <p:cNvPr id="3" name="2 - Θέση περιεχομένου"/>
          <p:cNvSpPr>
            <a:spLocks noGrp="1"/>
          </p:cNvSpPr>
          <p:nvPr>
            <p:ph idx="1"/>
          </p:nvPr>
        </p:nvSpPr>
        <p:spPr/>
        <p:txBody>
          <a:bodyPr/>
          <a:lstStyle/>
          <a:p>
            <a:pPr lvl="0">
              <a:lnSpc>
                <a:spcPct val="150000"/>
              </a:lnSpc>
            </a:pPr>
            <a:r>
              <a:rPr lang="el-GR" sz="1600" i="1" dirty="0" smtClean="0">
                <a:latin typeface="Arial" pitchFamily="34" charset="0"/>
                <a:cs typeface="Arial" pitchFamily="34" charset="0"/>
              </a:rPr>
              <a:t>Αποκαλύψτε τον καθετήρα απομακρύνοντας την παλιά </a:t>
            </a:r>
            <a:r>
              <a:rPr lang="el-GR" sz="1600" i="1" dirty="0" smtClean="0">
                <a:latin typeface="Arial" pitchFamily="34" charset="0"/>
                <a:cs typeface="Arial" pitchFamily="34" charset="0"/>
              </a:rPr>
              <a:t>περίδεση</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Επισκοπείστε την περιοχή γύρω από το σημείο εισόδου του καθετήρα για σημεία φλεγμονής τοπικά (π.χ. ερυθρότητα, εκκρίσεις, λύση της συνέχειας του δέρματος</a:t>
            </a:r>
            <a:r>
              <a:rPr lang="el-GR" sz="1600" i="1" dirty="0" smtClean="0">
                <a:latin typeface="Arial" pitchFamily="34" charset="0"/>
                <a:cs typeface="Arial" pitchFamily="34" charset="0"/>
              </a:rPr>
              <a:t>)</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Φορέστε γάντια, απλώστε το τετράγωνο και διενεργήστε αντισηψία στην περιοχή γύρω από το σημείο εισόδου, αρχικά με ιωδιούχο ποβιδόνη, και στη συνέχεια με αλκοολικό διάλυμα, με κυκλικές κινήσεις από το κέντρο προς την περιφέρεια και πετώντας στο τέλος κάθε κύκλου τη </a:t>
            </a:r>
            <a:r>
              <a:rPr lang="el-GR" sz="1600" i="1" dirty="0" smtClean="0">
                <a:latin typeface="Arial" pitchFamily="34" charset="0"/>
                <a:cs typeface="Arial" pitchFamily="34" charset="0"/>
              </a:rPr>
              <a:t>γάζα</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 Ελέγξτε τη λειτουργικότητα του καθετήρα, εφαρμόζοντας το </a:t>
            </a:r>
            <a:r>
              <a:rPr lang="el-GR" sz="1600" i="1" dirty="0" err="1" smtClean="0">
                <a:latin typeface="Arial" pitchFamily="34" charset="0"/>
                <a:cs typeface="Arial" pitchFamily="34" charset="0"/>
              </a:rPr>
              <a:t>μπεκ</a:t>
            </a:r>
            <a:r>
              <a:rPr lang="el-GR" sz="1600" i="1" dirty="0" smtClean="0">
                <a:latin typeface="Arial" pitchFamily="34" charset="0"/>
                <a:cs typeface="Arial" pitchFamily="34" charset="0"/>
              </a:rPr>
              <a:t> της σύριγγας σε κάθε σκέλος του καθετήρα και κάνοντας αναρρόφηση μέχρι και 5cc ανά </a:t>
            </a:r>
            <a:r>
              <a:rPr lang="el-GR" sz="1600" i="1" dirty="0" smtClean="0">
                <a:latin typeface="Arial" pitchFamily="34" charset="0"/>
                <a:cs typeface="Arial" pitchFamily="34" charset="0"/>
              </a:rPr>
              <a:t>σκέλος </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Αν το αποτέλεσμα είναι ικανοποιητικό, προχωρήστε στη σύνδεση με το μηχάνημα και απορρίψτε το αίμα που έχετε αναρροφήσει. Σε καμία περίπτωση δεν επιστρέφετε το αίμα, προς αποφυγή προώθησης τυχόν θρόμβου στον </a:t>
            </a:r>
            <a:r>
              <a:rPr lang="el-GR" sz="1600" i="1" dirty="0" smtClean="0">
                <a:latin typeface="Arial" pitchFamily="34" charset="0"/>
                <a:cs typeface="Arial" pitchFamily="34" charset="0"/>
              </a:rPr>
              <a:t>ασθενή</a:t>
            </a:r>
            <a:endParaRPr lang="en-US" sz="1600" i="1" dirty="0" smtClean="0">
              <a:latin typeface="Arial" pitchFamily="34" charset="0"/>
              <a:cs typeface="Arial" pitchFamily="34" charset="0"/>
            </a:endParaRPr>
          </a:p>
          <a:p>
            <a:pPr>
              <a:lnSpc>
                <a:spcPct val="150000"/>
              </a:lnSpc>
              <a:buNone/>
            </a:pPr>
            <a:endParaRPr lang="en-US" sz="1600" dirty="0"/>
          </a:p>
        </p:txBody>
      </p:sp>
    </p:spTree>
  </p:cSld>
  <p:clrMapOvr>
    <a:masterClrMapping/>
  </p:clrMapOvr>
  <p:transition advTm="52697">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1600" b="1" i="1" dirty="0" smtClean="0">
                <a:latin typeface="Arial" pitchFamily="34" charset="0"/>
                <a:cs typeface="Arial" pitchFamily="34" charset="0"/>
              </a:rPr>
              <a:t/>
            </a:r>
            <a:br>
              <a:rPr lang="en-US" sz="1600" b="1" i="1" dirty="0" smtClean="0">
                <a:latin typeface="Arial" pitchFamily="34" charset="0"/>
                <a:cs typeface="Arial" pitchFamily="34" charset="0"/>
              </a:rPr>
            </a:br>
            <a:r>
              <a:rPr lang="en-US" sz="1600" b="1" i="1" dirty="0" smtClean="0">
                <a:latin typeface="Arial" pitchFamily="34" charset="0"/>
                <a:cs typeface="Arial" pitchFamily="34" charset="0"/>
              </a:rPr>
              <a:t>ISO/ MTN </a:t>
            </a:r>
            <a:r>
              <a:rPr lang="el-GR" sz="1600" b="1" i="1" dirty="0" smtClean="0">
                <a:latin typeface="Arial" pitchFamily="34" charset="0"/>
                <a:cs typeface="Arial" pitchFamily="34" charset="0"/>
              </a:rPr>
              <a:t>Οδηγία Ο06/Δ09.Α</a:t>
            </a:r>
            <a:r>
              <a:rPr lang="en-US" sz="2000" b="1" i="1" dirty="0" smtClean="0"/>
              <a:t/>
            </a:r>
            <a:br>
              <a:rPr lang="en-US" sz="2000" b="1" i="1" dirty="0" smtClean="0"/>
            </a:br>
            <a:r>
              <a:rPr lang="el-GR" sz="2000" b="1" i="1" dirty="0" smtClean="0">
                <a:latin typeface="Arial" pitchFamily="34" charset="0"/>
                <a:cs typeface="Arial" pitchFamily="34" charset="0"/>
              </a:rPr>
              <a:t>Σύνδεση Μέσω Κεντρικού Καθετήρα</a:t>
            </a:r>
            <a:r>
              <a:rPr lang="en-US" sz="2000" b="1" i="1" dirty="0" smtClean="0">
                <a:latin typeface="Arial" pitchFamily="34" charset="0"/>
                <a:cs typeface="Arial" pitchFamily="34" charset="0"/>
              </a:rPr>
              <a:t/>
            </a:r>
            <a:br>
              <a:rPr lang="en-US" sz="2000" b="1" i="1" dirty="0" smtClean="0">
                <a:latin typeface="Arial" pitchFamily="34" charset="0"/>
                <a:cs typeface="Arial" pitchFamily="34" charset="0"/>
              </a:rPr>
            </a:br>
            <a:endParaRPr lang="en-US" sz="2000" i="1" dirty="0">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lvl="0">
              <a:lnSpc>
                <a:spcPct val="150000"/>
              </a:lnSpc>
            </a:pPr>
            <a:r>
              <a:rPr lang="el-GR" sz="1600" i="1" dirty="0" smtClean="0">
                <a:latin typeface="Arial" pitchFamily="34" charset="0"/>
                <a:cs typeface="Arial" pitchFamily="34" charset="0"/>
              </a:rPr>
              <a:t>Εάν η αναρρόφηση κωλύεται λόγω πήγματος σε κάποιο από τα σκέλη του καθετήρα,  επιλέξτε το σκέλος που λειτουργεί καλύτερα ως αρτηριακό και συνδέστε το άλλο σκέλος ως </a:t>
            </a:r>
            <a:r>
              <a:rPr lang="el-GR" sz="1600" i="1" dirty="0" smtClean="0">
                <a:latin typeface="Arial" pitchFamily="34" charset="0"/>
                <a:cs typeface="Arial" pitchFamily="34" charset="0"/>
              </a:rPr>
              <a:t>φλεβικό</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Σε περίπτωση μεγαλύτερης δυσκολίας, ενημερώστε τον Ιατρό και προχωρήστε  σε χειρισμούς, όπως κόψιμο των ραμμάτων αμφίπλευρα ή ετερόπλευρα, τράβηγμα του καθετήρα μέχρι και 1 cm προς τα μέσα ή έξω ή χορήγηση φυσιολογικού ορού με 1 cc ηπαρίνη μεσαίου μοριακού βάρους στο προβληματικό </a:t>
            </a:r>
            <a:r>
              <a:rPr lang="el-GR" sz="1600" i="1" dirty="0" smtClean="0">
                <a:latin typeface="Arial" pitchFamily="34" charset="0"/>
                <a:cs typeface="Arial" pitchFamily="34" charset="0"/>
              </a:rPr>
              <a:t>σκέλος</a:t>
            </a:r>
            <a:endParaRPr lang="en-US" sz="1600" i="1" dirty="0" smtClean="0">
              <a:latin typeface="Arial" pitchFamily="34" charset="0"/>
              <a:cs typeface="Arial" pitchFamily="34" charset="0"/>
            </a:endParaRPr>
          </a:p>
          <a:p>
            <a:pPr lvl="0">
              <a:lnSpc>
                <a:spcPct val="150000"/>
              </a:lnSpc>
            </a:pPr>
            <a:r>
              <a:rPr lang="el-GR" sz="1600" i="1" dirty="0" smtClean="0">
                <a:latin typeface="Arial" pitchFamily="34" charset="0"/>
                <a:cs typeface="Arial" pitchFamily="34" charset="0"/>
              </a:rPr>
              <a:t>Εάν πάρα τις προσπάθειες που αναφέρθηκαν δεν καταστεί δυνατή η ικανοποιητική ροή αίματος από τον καθετήρα, ενημερώστε τον Ιατρό για να </a:t>
            </a:r>
            <a:r>
              <a:rPr lang="el-GR" sz="1600" i="1" dirty="0" smtClean="0">
                <a:latin typeface="Arial" pitchFamily="34" charset="0"/>
                <a:cs typeface="Arial" pitchFamily="34" charset="0"/>
              </a:rPr>
              <a:t>αντικατασταθεί</a:t>
            </a:r>
            <a:endParaRPr lang="en-US" sz="1600" i="1" dirty="0" smtClean="0">
              <a:latin typeface="Arial" pitchFamily="34" charset="0"/>
              <a:cs typeface="Arial" pitchFamily="34" charset="0"/>
            </a:endParaRPr>
          </a:p>
          <a:p>
            <a:pPr>
              <a:lnSpc>
                <a:spcPct val="150000"/>
              </a:lnSpc>
              <a:buNone/>
            </a:pPr>
            <a:endParaRPr lang="en-US" sz="1600" dirty="0"/>
          </a:p>
        </p:txBody>
      </p:sp>
    </p:spTree>
  </p:cSld>
  <p:clrMapOvr>
    <a:masterClrMapping/>
  </p:clrMapOvr>
  <p:transition advTm="33463">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743596"/>
          </a:xfrm>
        </p:spPr>
        <p:txBody>
          <a:bodyPr/>
          <a:lstStyle/>
          <a:p>
            <a:pPr>
              <a:buNone/>
            </a:pPr>
            <a:r>
              <a:rPr lang="el-GR" sz="2000" dirty="0" smtClean="0">
                <a:latin typeface="Arial" pitchFamily="34" charset="0"/>
                <a:cs typeface="Arial" pitchFamily="34" charset="0"/>
              </a:rPr>
              <a:t>      </a:t>
            </a:r>
            <a:r>
              <a:rPr lang="el-GR" sz="2000" b="1" i="1" dirty="0" smtClean="0">
                <a:latin typeface="Arial" pitchFamily="34" charset="0"/>
                <a:cs typeface="Arial" pitchFamily="34" charset="0"/>
              </a:rPr>
              <a:t>Βασικά βήματα στην Φροντίδα του κεντρικού καθετήρα.</a:t>
            </a:r>
          </a:p>
          <a:p>
            <a:pPr>
              <a:buNone/>
            </a:pPr>
            <a:endParaRPr lang="el-GR" sz="2400" dirty="0" smtClean="0">
              <a:latin typeface="Arial" pitchFamily="34" charset="0"/>
              <a:cs typeface="Arial" pitchFamily="34" charset="0"/>
            </a:endParaRPr>
          </a:p>
          <a:p>
            <a:pPr>
              <a:buFont typeface="Wingdings" pitchFamily="2" charset="2"/>
              <a:buChar char="Ø"/>
            </a:pPr>
            <a:r>
              <a:rPr lang="el-GR" sz="1600" b="1" i="1" dirty="0" smtClean="0">
                <a:latin typeface="Arial" pitchFamily="34" charset="0"/>
                <a:cs typeface="Arial" pitchFamily="34" charset="0"/>
              </a:rPr>
              <a:t>Διαδικασία Αποσύνδεσης του Καθετήρα :</a:t>
            </a:r>
          </a:p>
          <a:p>
            <a:pPr lvl="1">
              <a:lnSpc>
                <a:spcPct val="150000"/>
              </a:lnSpc>
              <a:buFont typeface="Wingdings" pitchFamily="2" charset="2"/>
              <a:buChar char="Ø"/>
            </a:pPr>
            <a:r>
              <a:rPr lang="el-GR" sz="1200" i="1" dirty="0" smtClean="0">
                <a:latin typeface="Arial" pitchFamily="34" charset="0"/>
                <a:cs typeface="Arial" pitchFamily="34" charset="0"/>
              </a:rPr>
              <a:t> Εκτελέστε την υγιεινή των </a:t>
            </a:r>
            <a:r>
              <a:rPr lang="el-GR" sz="1200" i="1" dirty="0" smtClean="0">
                <a:latin typeface="Arial" pitchFamily="34" charset="0"/>
                <a:cs typeface="Arial" pitchFamily="34" charset="0"/>
              </a:rPr>
              <a:t>χεριών</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Βάλτε  ένα νέο, καθαρό ζευγάρι </a:t>
            </a:r>
            <a:r>
              <a:rPr lang="el-GR" sz="1200" i="1" dirty="0" smtClean="0">
                <a:latin typeface="Arial" pitchFamily="34" charset="0"/>
                <a:cs typeface="Arial" pitchFamily="34" charset="0"/>
              </a:rPr>
              <a:t>γάντια</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Φοράτε κατάλληλη προστασία </a:t>
            </a:r>
            <a:r>
              <a:rPr lang="el-GR" sz="1200" i="1" dirty="0" smtClean="0">
                <a:latin typeface="Arial" pitchFamily="34" charset="0"/>
                <a:cs typeface="Arial" pitchFamily="34" charset="0"/>
              </a:rPr>
              <a:t>προσώπου</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Αποσυνδέστε τον καθετήρα από τις γραμμές</a:t>
            </a:r>
          </a:p>
          <a:p>
            <a:pPr lvl="1">
              <a:lnSpc>
                <a:spcPct val="150000"/>
              </a:lnSpc>
              <a:buNone/>
            </a:pPr>
            <a:r>
              <a:rPr lang="el-GR" sz="1200" i="1" dirty="0" smtClean="0">
                <a:latin typeface="Arial" pitchFamily="34" charset="0"/>
                <a:cs typeface="Arial" pitchFamily="34" charset="0"/>
              </a:rPr>
              <a:t>     αίματος χρησιμοποιώντας άσηπτη </a:t>
            </a:r>
            <a:r>
              <a:rPr lang="el-GR" sz="1200" i="1" dirty="0" smtClean="0">
                <a:latin typeface="Arial" pitchFamily="34" charset="0"/>
                <a:cs typeface="Arial" pitchFamily="34" charset="0"/>
              </a:rPr>
              <a:t>τεχνική</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Εφαρμόστε αντισηπτικό του ομφαλού του </a:t>
            </a:r>
          </a:p>
          <a:p>
            <a:pPr lvl="1">
              <a:lnSpc>
                <a:spcPct val="150000"/>
              </a:lnSpc>
              <a:buNone/>
            </a:pPr>
            <a:r>
              <a:rPr lang="el-GR" sz="1200" i="1" dirty="0" smtClean="0">
                <a:latin typeface="Arial" pitchFamily="34" charset="0"/>
                <a:cs typeface="Arial" pitchFamily="34" charset="0"/>
              </a:rPr>
              <a:t>     καθετήρα και αφήστε το να </a:t>
            </a:r>
            <a:r>
              <a:rPr lang="el-GR" sz="1200" i="1" dirty="0" smtClean="0">
                <a:latin typeface="Arial" pitchFamily="34" charset="0"/>
                <a:cs typeface="Arial" pitchFamily="34" charset="0"/>
              </a:rPr>
              <a:t>στεγνώσει</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 Εφαρμόστε διάλυμα που εξασφαλίζει την βατότητα των </a:t>
            </a:r>
            <a:r>
              <a:rPr lang="el-GR" sz="1200" i="1" dirty="0" smtClean="0">
                <a:latin typeface="Arial" pitchFamily="34" charset="0"/>
                <a:cs typeface="Arial" pitchFamily="34" charset="0"/>
              </a:rPr>
              <a:t>αυλών</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Τοποθετήστε τα πώματα με χρήση άσηπτης </a:t>
            </a:r>
            <a:r>
              <a:rPr lang="el-GR" sz="1200" i="1" dirty="0" smtClean="0">
                <a:latin typeface="Arial" pitchFamily="34" charset="0"/>
                <a:cs typeface="Arial" pitchFamily="34" charset="0"/>
              </a:rPr>
              <a:t>τεχνικής</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Βεβαιωθείτε ότι τα σκέλη του καθετήρα παραμένουν </a:t>
            </a:r>
            <a:r>
              <a:rPr lang="el-GR" sz="1200" i="1" dirty="0" smtClean="0">
                <a:latin typeface="Arial" pitchFamily="34" charset="0"/>
                <a:cs typeface="Arial" pitchFamily="34" charset="0"/>
              </a:rPr>
              <a:t>κλειστά</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Αφαιρέστε τα γάντια και εκτελέστε την υγιεινή των </a:t>
            </a:r>
            <a:r>
              <a:rPr lang="el-GR" sz="1200" i="1" dirty="0" smtClean="0">
                <a:latin typeface="Arial" pitchFamily="34" charset="0"/>
                <a:cs typeface="Arial" pitchFamily="34" charset="0"/>
              </a:rPr>
              <a:t>χεριών</a:t>
            </a:r>
            <a:endParaRPr lang="en-US" sz="1600" b="1" i="1" dirty="0">
              <a:latin typeface="Arial" pitchFamily="34" charset="0"/>
              <a:cs typeface="Arial" pitchFamily="34" charset="0"/>
            </a:endParaRPr>
          </a:p>
        </p:txBody>
      </p:sp>
      <p:pic>
        <p:nvPicPr>
          <p:cNvPr id="5" name="Picture 2" descr="C:\Users\chris\Pictures\IC-3M-Tegaderm-1657.jpg"/>
          <p:cNvPicPr>
            <a:picLocks noChangeAspect="1" noChangeArrowheads="1"/>
          </p:cNvPicPr>
          <p:nvPr/>
        </p:nvPicPr>
        <p:blipFill>
          <a:blip r:embed="rId3"/>
          <a:srcRect/>
          <a:stretch>
            <a:fillRect/>
          </a:stretch>
        </p:blipFill>
        <p:spPr bwMode="auto">
          <a:xfrm>
            <a:off x="5500694" y="1285860"/>
            <a:ext cx="3314704" cy="2143140"/>
          </a:xfrm>
          <a:prstGeom prst="rect">
            <a:avLst/>
          </a:prstGeom>
          <a:noFill/>
        </p:spPr>
      </p:pic>
      <p:pic>
        <p:nvPicPr>
          <p:cNvPr id="6"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7487">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428604"/>
            <a:ext cx="7765172" cy="5905519"/>
          </a:xfrm>
        </p:spPr>
        <p:txBody>
          <a:bodyPr/>
          <a:lstStyle/>
          <a:p>
            <a:pPr algn="l">
              <a:lnSpc>
                <a:spcPct val="150000"/>
              </a:lnSpc>
            </a:pPr>
            <a:r>
              <a:rPr lang="el-GR" sz="1600" dirty="0" smtClean="0"/>
              <a:t/>
            </a:r>
            <a:br>
              <a:rPr lang="el-GR" sz="1600" dirty="0" smtClean="0"/>
            </a:br>
            <a:r>
              <a:rPr lang="el-GR" sz="1600" dirty="0" smtClean="0"/>
              <a:t/>
            </a:r>
            <a:br>
              <a:rPr lang="el-GR" sz="1600" dirty="0" smtClean="0"/>
            </a:br>
            <a:r>
              <a:rPr lang="en-US" sz="2000" i="1" dirty="0" smtClean="0">
                <a:latin typeface="Arial" pitchFamily="34" charset="0"/>
                <a:cs typeface="Arial" pitchFamily="34" charset="0"/>
              </a:rPr>
              <a:t>     </a:t>
            </a:r>
            <a:r>
              <a:rPr lang="el-GR" sz="2000" i="1" dirty="0" smtClean="0">
                <a:latin typeface="Arial" pitchFamily="34" charset="0"/>
                <a:cs typeface="Arial" pitchFamily="34" charset="0"/>
              </a:rPr>
              <a:t> </a:t>
            </a:r>
            <a:r>
              <a:rPr lang="el-GR" sz="2000" b="1" i="1" dirty="0" smtClean="0">
                <a:latin typeface="Arial" pitchFamily="34" charset="0"/>
                <a:cs typeface="Arial" pitchFamily="34" charset="0"/>
              </a:rPr>
              <a:t>Η οριζόντια μετάδοση λοιμώξεων συνεπάγεται:</a:t>
            </a: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n-US" sz="2000" i="1" dirty="0" smtClean="0">
                <a:latin typeface="Arial" pitchFamily="34" charset="0"/>
                <a:cs typeface="Arial" pitchFamily="34" charset="0"/>
              </a:rPr>
              <a:t> </a:t>
            </a: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1600" b="1" i="1" dirty="0" smtClean="0">
                <a:latin typeface="Arial" pitchFamily="34" charset="0"/>
                <a:cs typeface="Arial" pitchFamily="34" charset="0"/>
              </a:rPr>
              <a:t>Αύξηση</a:t>
            </a:r>
            <a:r>
              <a:rPr lang="el-GR" sz="1600" i="1" dirty="0" smtClean="0">
                <a:latin typeface="Arial" pitchFamily="34" charset="0"/>
                <a:cs typeface="Arial" pitchFamily="34" charset="0"/>
              </a:rPr>
              <a:t>   των δεικτών νοσηρότητας και </a:t>
            </a:r>
            <a:r>
              <a:rPr lang="el-GR" sz="1600" i="1" dirty="0" smtClean="0">
                <a:latin typeface="Arial" pitchFamily="34" charset="0"/>
                <a:cs typeface="Arial" pitchFamily="34" charset="0"/>
              </a:rPr>
              <a:t>θνητότητας</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Παράταση</a:t>
            </a:r>
            <a:r>
              <a:rPr lang="el-GR" sz="1600" i="1" dirty="0" smtClean="0">
                <a:latin typeface="Arial" pitchFamily="34" charset="0"/>
                <a:cs typeface="Arial" pitchFamily="34" charset="0"/>
              </a:rPr>
              <a:t> της διάρκειας </a:t>
            </a:r>
            <a:r>
              <a:rPr lang="el-GR" sz="1600" i="1" dirty="0" smtClean="0">
                <a:latin typeface="Arial" pitchFamily="34" charset="0"/>
                <a:cs typeface="Arial" pitchFamily="34" charset="0"/>
              </a:rPr>
              <a:t>νοσηλείας</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Αύξηση</a:t>
            </a:r>
            <a:r>
              <a:rPr lang="el-GR" sz="1600" i="1" dirty="0" smtClean="0">
                <a:latin typeface="Arial" pitchFamily="34" charset="0"/>
                <a:cs typeface="Arial" pitchFamily="34" charset="0"/>
              </a:rPr>
              <a:t> του κόστους </a:t>
            </a:r>
            <a:r>
              <a:rPr lang="el-GR" sz="1600" i="1" dirty="0" smtClean="0">
                <a:latin typeface="Arial" pitchFamily="34" charset="0"/>
                <a:cs typeface="Arial" pitchFamily="34" charset="0"/>
              </a:rPr>
              <a:t>νοσηλείας</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Χρήση </a:t>
            </a:r>
            <a:r>
              <a:rPr lang="el-GR" sz="1600" i="1" dirty="0" smtClean="0">
                <a:latin typeface="Arial" pitchFamily="34" charset="0"/>
                <a:cs typeface="Arial" pitchFamily="34" charset="0"/>
              </a:rPr>
              <a:t>προωθημένων αντιβιοτικών → αύξηση φυσικής</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επιλογής → επικράτηση    ανθεκτικών  </a:t>
            </a:r>
            <a:r>
              <a:rPr lang="el-GR" sz="1600" i="1" dirty="0" smtClean="0">
                <a:latin typeface="Arial" pitchFamily="34" charset="0"/>
                <a:cs typeface="Arial" pitchFamily="34" charset="0"/>
              </a:rPr>
              <a:t>στελεχών</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Δέσμευση </a:t>
            </a:r>
            <a:r>
              <a:rPr lang="el-GR" sz="1600" i="1" dirty="0" smtClean="0">
                <a:latin typeface="Arial" pitchFamily="34" charset="0"/>
                <a:cs typeface="Arial" pitchFamily="34" charset="0"/>
              </a:rPr>
              <a:t>του ανθρώπινου δυναμικού και αύξηση των εργατο-</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ωρών, που θα  μπορούσαν να χρησιμοποιούν αλλού ή  να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i="1" dirty="0" smtClean="0">
                <a:latin typeface="Arial" pitchFamily="34" charset="0"/>
                <a:cs typeface="Arial" pitchFamily="34" charset="0"/>
              </a:rPr>
              <a:t>εξοικονομηθούν</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Χαμηλή </a:t>
            </a:r>
            <a:r>
              <a:rPr lang="el-GR" sz="1600" i="1" dirty="0" smtClean="0">
                <a:latin typeface="Arial" pitchFamily="34" charset="0"/>
                <a:cs typeface="Arial" pitchFamily="34" charset="0"/>
              </a:rPr>
              <a:t>ποιότητα παρεχόμενων υπηρεσιών </a:t>
            </a:r>
            <a:r>
              <a:rPr lang="el-GR" sz="1600" i="1" dirty="0" smtClean="0">
                <a:latin typeface="Arial" pitchFamily="34" charset="0"/>
                <a:cs typeface="Arial" pitchFamily="34" charset="0"/>
              </a:rPr>
              <a:t>υγείας</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endParaRPr lang="en-US" sz="2000" i="1" dirty="0">
              <a:latin typeface="Arial" pitchFamily="34" charset="0"/>
              <a:cs typeface="Arial" pitchFamily="34" charset="0"/>
            </a:endParaRPr>
          </a:p>
        </p:txBody>
      </p:sp>
    </p:spTree>
  </p:cSld>
  <p:clrMapOvr>
    <a:masterClrMapping/>
  </p:clrMapOvr>
  <p:transition advTm="2457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815034"/>
          </a:xfrm>
        </p:spPr>
        <p:txBody>
          <a:bodyPr/>
          <a:lstStyle/>
          <a:p>
            <a:pPr>
              <a:buNone/>
            </a:pPr>
            <a:r>
              <a:rPr lang="el-GR" sz="2400" dirty="0" smtClean="0"/>
              <a:t>   </a:t>
            </a:r>
          </a:p>
          <a:p>
            <a:pPr>
              <a:buNone/>
            </a:pPr>
            <a:r>
              <a:rPr lang="el-GR" sz="2000" b="1" i="1" dirty="0" smtClean="0">
                <a:latin typeface="Arial" pitchFamily="34" charset="0"/>
                <a:cs typeface="Arial" pitchFamily="34" charset="0"/>
              </a:rPr>
              <a:t> Φροντίδα του σημείου εξόδου του κεντρικού  καθετήρα</a:t>
            </a:r>
          </a:p>
          <a:p>
            <a:pPr>
              <a:buFont typeface="Wingdings" pitchFamily="2" charset="2"/>
              <a:buChar char="Ø"/>
            </a:pPr>
            <a:endParaRPr lang="el-GR" sz="2000" i="1" dirty="0" smtClean="0">
              <a:latin typeface="Arial" pitchFamily="34" charset="0"/>
              <a:cs typeface="Arial" pitchFamily="34" charset="0"/>
            </a:endParaRPr>
          </a:p>
          <a:p>
            <a:pPr>
              <a:buFont typeface="Wingdings" pitchFamily="2" charset="2"/>
              <a:buChar char="Ø"/>
            </a:pPr>
            <a:r>
              <a:rPr lang="el-GR" sz="1600" b="1" i="1" dirty="0" smtClean="0">
                <a:latin typeface="Arial" pitchFamily="34" charset="0"/>
                <a:cs typeface="Arial" pitchFamily="34" charset="0"/>
              </a:rPr>
              <a:t>Εκτελέστε την υγιεινή των χεριών</a:t>
            </a:r>
          </a:p>
          <a:p>
            <a:pPr lvl="1">
              <a:lnSpc>
                <a:spcPct val="150000"/>
              </a:lnSpc>
              <a:buFont typeface="Wingdings" pitchFamily="2" charset="2"/>
              <a:buChar char="Ø"/>
            </a:pPr>
            <a:r>
              <a:rPr lang="el-GR" sz="1200" i="1" dirty="0" smtClean="0">
                <a:latin typeface="Arial" pitchFamily="34" charset="0"/>
                <a:cs typeface="Arial" pitchFamily="34" charset="0"/>
              </a:rPr>
              <a:t>Βάλτε  ένα νέο, καθαρό ζευγάρι </a:t>
            </a:r>
            <a:r>
              <a:rPr lang="el-GR" sz="1200" i="1" dirty="0" smtClean="0">
                <a:latin typeface="Arial" pitchFamily="34" charset="0"/>
                <a:cs typeface="Arial" pitchFamily="34" charset="0"/>
              </a:rPr>
              <a:t>γάντια</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Να φοράτε μάσκα για το πρόσωπο εάν </a:t>
            </a:r>
            <a:r>
              <a:rPr lang="el-GR" sz="1200" i="1" dirty="0" smtClean="0">
                <a:latin typeface="Arial" pitchFamily="34" charset="0"/>
                <a:cs typeface="Arial" pitchFamily="34" charset="0"/>
              </a:rPr>
              <a:t>απαιτείται</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Εφαρμόστε αντισηπτικό  στο σημείο εξόδου </a:t>
            </a:r>
          </a:p>
          <a:p>
            <a:pPr lvl="1">
              <a:lnSpc>
                <a:spcPct val="150000"/>
              </a:lnSpc>
              <a:buNone/>
            </a:pPr>
            <a:r>
              <a:rPr lang="el-GR" sz="1200" i="1" dirty="0" smtClean="0">
                <a:latin typeface="Arial" pitchFamily="34" charset="0"/>
                <a:cs typeface="Arial" pitchFamily="34" charset="0"/>
              </a:rPr>
              <a:t>     τον καθετήρα και αφήστε το να </a:t>
            </a:r>
            <a:r>
              <a:rPr lang="el-GR" sz="1200" i="1" dirty="0" smtClean="0">
                <a:latin typeface="Arial" pitchFamily="34" charset="0"/>
                <a:cs typeface="Arial" pitchFamily="34" charset="0"/>
              </a:rPr>
              <a:t>στεγνώσει</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 Εφαρμόστε αντιμικροβιακή </a:t>
            </a:r>
            <a:r>
              <a:rPr lang="el-GR" sz="1200" i="1" dirty="0" smtClean="0">
                <a:latin typeface="Arial" pitchFamily="34" charset="0"/>
                <a:cs typeface="Arial" pitchFamily="34" charset="0"/>
              </a:rPr>
              <a:t>αλοιφή</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Εφαρμόστε καθαρό επίθεμα  στο σημείο </a:t>
            </a:r>
            <a:r>
              <a:rPr lang="el-GR" sz="1200" i="1" dirty="0" smtClean="0">
                <a:latin typeface="Arial" pitchFamily="34" charset="0"/>
                <a:cs typeface="Arial" pitchFamily="34" charset="0"/>
              </a:rPr>
              <a:t>εξόδου</a:t>
            </a:r>
            <a:endParaRPr lang="el-GR" sz="1200" i="1" dirty="0" smtClean="0">
              <a:latin typeface="Arial" pitchFamily="34" charset="0"/>
              <a:cs typeface="Arial" pitchFamily="34" charset="0"/>
            </a:endParaRPr>
          </a:p>
          <a:p>
            <a:pPr lvl="1">
              <a:lnSpc>
                <a:spcPct val="150000"/>
              </a:lnSpc>
              <a:buFont typeface="Wingdings" pitchFamily="2" charset="2"/>
              <a:buChar char="Ø"/>
            </a:pPr>
            <a:r>
              <a:rPr lang="el-GR" sz="1200" i="1" dirty="0" smtClean="0">
                <a:latin typeface="Arial" pitchFamily="34" charset="0"/>
                <a:cs typeface="Arial" pitchFamily="34" charset="0"/>
              </a:rPr>
              <a:t>Αφαιρέστε τα γάντια και εκτελέστε υγιεινή των </a:t>
            </a:r>
            <a:r>
              <a:rPr lang="el-GR" sz="1200" i="1" dirty="0" smtClean="0">
                <a:latin typeface="Arial" pitchFamily="34" charset="0"/>
                <a:cs typeface="Arial" pitchFamily="34" charset="0"/>
              </a:rPr>
              <a:t>χεριών</a:t>
            </a:r>
            <a:endParaRPr lang="el-GR" sz="1200" i="1" dirty="0" smtClean="0">
              <a:latin typeface="Arial" pitchFamily="34" charset="0"/>
              <a:cs typeface="Arial" pitchFamily="34" charset="0"/>
            </a:endParaRPr>
          </a:p>
          <a:p>
            <a:pPr>
              <a:buNone/>
            </a:pPr>
            <a:endParaRPr lang="en-US" sz="2400" dirty="0"/>
          </a:p>
        </p:txBody>
      </p:sp>
      <p:pic>
        <p:nvPicPr>
          <p:cNvPr id="4" name="Picture 5" descr="A photo showing a central line catheter."/>
          <p:cNvPicPr>
            <a:picLocks noChangeAspect="1"/>
          </p:cNvPicPr>
          <p:nvPr>
            <p:custDataLst>
              <p:tags r:id="rId1"/>
            </p:custDataLst>
          </p:nvPr>
        </p:nvPicPr>
        <p:blipFill rotWithShape="1">
          <a:blip r:embed="rId4" cstate="print"/>
          <a:srcRect r="17046"/>
          <a:stretch/>
        </p:blipFill>
        <p:spPr>
          <a:xfrm>
            <a:off x="5857884" y="1500174"/>
            <a:ext cx="2982914" cy="2000264"/>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9656">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428604"/>
            <a:ext cx="8229600" cy="5743596"/>
          </a:xfrm>
        </p:spPr>
        <p:txBody>
          <a:bodyPr/>
          <a:lstStyle/>
          <a:p>
            <a:pPr>
              <a:buNone/>
            </a:pPr>
            <a:r>
              <a:rPr lang="el-GR" sz="16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a:t>
            </a:r>
            <a:r>
              <a:rPr lang="el-GR" sz="2000" b="1" i="1" dirty="0" smtClean="0">
                <a:latin typeface="Arial" pitchFamily="34" charset="0"/>
                <a:cs typeface="Arial" pitchFamily="34" charset="0"/>
              </a:rPr>
              <a:t>Πρόληψη και αντιμετώπιση της λοίμωξης των κεντρικών </a:t>
            </a:r>
            <a:r>
              <a:rPr lang="el-GR" sz="2000" b="1" i="1" dirty="0" smtClean="0">
                <a:latin typeface="Arial" pitchFamily="34" charset="0"/>
                <a:cs typeface="Arial" pitchFamily="34" charset="0"/>
              </a:rPr>
              <a:t>καθετήρων</a:t>
            </a:r>
            <a:endParaRPr lang="el-GR" sz="2000" b="1"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Σε όλους τους ασθενείς με λοίμωξη της αγγειακής προσπέλασης, πριν την έναρξη της θεραπείας με αντιβιοτικά, </a:t>
            </a:r>
            <a:r>
              <a:rPr lang="el-GR" sz="1600" i="1" dirty="0" smtClean="0">
                <a:latin typeface="Arial" pitchFamily="34" charset="0"/>
                <a:cs typeface="Arial" pitchFamily="34" charset="0"/>
              </a:rPr>
              <a:t>θα πρέπει να λαμβάνονται δύο ξεχωριστά δείγματα καλλιεργειών αίματος από περιφερική </a:t>
            </a:r>
            <a:r>
              <a:rPr lang="el-GR" sz="1600" i="1" dirty="0" smtClean="0">
                <a:latin typeface="Arial" pitchFamily="34" charset="0"/>
                <a:cs typeface="Arial" pitchFamily="34" charset="0"/>
              </a:rPr>
              <a:t>φλέβα</a:t>
            </a: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Η τοποθέτηση των μονίμων κεντρικών καθετήρων αιμοκάθαρσης θα πρέπει </a:t>
            </a:r>
            <a:r>
              <a:rPr lang="el-GR" sz="1600" i="1" dirty="0" smtClean="0">
                <a:latin typeface="Arial" pitchFamily="34" charset="0"/>
                <a:cs typeface="Arial" pitchFamily="34" charset="0"/>
              </a:rPr>
              <a:t>να γίνεται με χειρουργική προσέγγιση από εξειδικευμένο ιατρικό προσωπικό και κάτω από άσηπτες συνθήκες </a:t>
            </a:r>
            <a:endParaRPr lang="en-US"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Η σύνδεση και αποσύνδεση των κεντρικών καθετήρων αιμοκάθαρσης, αλλά και οποιεσδήποτε παρεμβάσεις σε αυτούς </a:t>
            </a:r>
            <a:r>
              <a:rPr lang="el-GR" sz="1600" i="1" dirty="0" smtClean="0">
                <a:latin typeface="Arial" pitchFamily="34" charset="0"/>
                <a:cs typeface="Arial" pitchFamily="34" charset="0"/>
              </a:rPr>
              <a:t>θα πρέπει να γίνουν με άσηπτες συνθήκες από εξειδικευμένο νοσηλευτικό και ιατρικό προσωπικό και με τοποθέτηση μάσκας στον </a:t>
            </a:r>
            <a:r>
              <a:rPr lang="el-GR" sz="1600" i="1" dirty="0" smtClean="0">
                <a:latin typeface="Arial" pitchFamily="34" charset="0"/>
                <a:cs typeface="Arial" pitchFamily="34" charset="0"/>
              </a:rPr>
              <a:t>άρρωστο</a:t>
            </a:r>
            <a:endParaRPr lang="en-US"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Οι κεντρικοί καθετήρες αιμοκάθαρσης θα πρέπει να χρησιμοποιούνται μόνο για τη διαδικασία της </a:t>
            </a:r>
            <a:r>
              <a:rPr lang="el-GR" sz="1600" b="1" i="1" dirty="0" smtClean="0">
                <a:latin typeface="Arial" pitchFamily="34" charset="0"/>
                <a:cs typeface="Arial" pitchFamily="34" charset="0"/>
              </a:rPr>
              <a:t>αιμοκάθαρσης</a:t>
            </a:r>
            <a:endParaRPr lang="en-US" sz="1600" i="1" dirty="0" smtClean="0">
              <a:latin typeface="Arial" pitchFamily="34" charset="0"/>
              <a:cs typeface="Arial" pitchFamily="34" charset="0"/>
            </a:endParaRPr>
          </a:p>
          <a:p>
            <a:pPr>
              <a:buNone/>
            </a:pPr>
            <a:endParaRPr lang="en-US" sz="1600" i="1" dirty="0" smtClean="0">
              <a:latin typeface="Arial" pitchFamily="34" charset="0"/>
              <a:cs typeface="Arial" pitchFamily="34" charset="0"/>
            </a:endParaRPr>
          </a:p>
          <a:p>
            <a:pPr>
              <a:buNone/>
            </a:pPr>
            <a:endParaRPr lang="en-US" sz="1800" i="1" dirty="0">
              <a:latin typeface="Arial" pitchFamily="34" charset="0"/>
              <a:cs typeface="Arial" pitchFamily="34" charset="0"/>
            </a:endParaRPr>
          </a:p>
        </p:txBody>
      </p:sp>
      <p:graphicFrame>
        <p:nvGraphicFramePr>
          <p:cNvPr id="5" name="4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33212">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7972452" cy="5886472"/>
          </a:xfrm>
        </p:spPr>
        <p:txBody>
          <a:bodyPr/>
          <a:lstStyle/>
          <a:p>
            <a:pPr algn="just">
              <a:buNone/>
            </a:pPr>
            <a:r>
              <a:rPr lang="el-GR" sz="1800" b="1" i="1" dirty="0" smtClean="0">
                <a:latin typeface="Arial" pitchFamily="34" charset="0"/>
                <a:cs typeface="Arial" pitchFamily="34" charset="0"/>
              </a:rPr>
              <a:t>     </a:t>
            </a:r>
          </a:p>
          <a:p>
            <a:pPr>
              <a:buNone/>
            </a:pPr>
            <a:r>
              <a:rPr lang="el-GR" sz="1600" b="1" i="1" dirty="0" smtClean="0">
                <a:latin typeface="Arial" pitchFamily="34" charset="0"/>
                <a:cs typeface="Arial" pitchFamily="34" charset="0"/>
              </a:rPr>
              <a:t>       </a:t>
            </a:r>
          </a:p>
          <a:p>
            <a:pPr>
              <a:lnSpc>
                <a:spcPct val="150000"/>
              </a:lnSpc>
              <a:buNone/>
            </a:pPr>
            <a:r>
              <a:rPr lang="el-GR" sz="1600" b="1" i="1" dirty="0" smtClean="0">
                <a:latin typeface="Arial" pitchFamily="34" charset="0"/>
                <a:cs typeface="Arial" pitchFamily="34" charset="0"/>
              </a:rPr>
              <a:t>      Αιμοκαθαιρόμενοι που έχουν προσωρινό κεντρικό καθετήρα αιμοκάθαρσης </a:t>
            </a:r>
            <a:r>
              <a:rPr lang="el-GR" sz="1600" i="1" dirty="0" smtClean="0">
                <a:latin typeface="Arial" pitchFamily="34" charset="0"/>
                <a:cs typeface="Arial" pitchFamily="34" charset="0"/>
              </a:rPr>
              <a:t>και εμφανίζουν λοίμωξη </a:t>
            </a:r>
            <a:r>
              <a:rPr lang="el-GR" sz="1600" b="1" i="1" dirty="0" smtClean="0">
                <a:latin typeface="Arial" pitchFamily="34" charset="0"/>
                <a:cs typeface="Arial" pitchFamily="34" charset="0"/>
              </a:rPr>
              <a:t>εξ </a:t>
            </a:r>
            <a:r>
              <a:rPr lang="el-GR" sz="1600" b="1" i="1" dirty="0" smtClean="0">
                <a:latin typeface="Arial" pitchFamily="34" charset="0"/>
                <a:cs typeface="Arial" pitchFamily="34" charset="0"/>
              </a:rPr>
              <a:t>αυτού, </a:t>
            </a:r>
            <a:r>
              <a:rPr lang="el-GR" sz="1600" i="1" dirty="0" smtClean="0">
                <a:latin typeface="Arial" pitchFamily="34" charset="0"/>
                <a:cs typeface="Arial" pitchFamily="34" charset="0"/>
              </a:rPr>
              <a:t>ο καθετήρας θα πρέπει να απομακρύνεται και το άκρο του να στέλνεται για </a:t>
            </a:r>
            <a:r>
              <a:rPr lang="el-GR" sz="1600" i="1" dirty="0" smtClean="0">
                <a:latin typeface="Arial" pitchFamily="34" charset="0"/>
                <a:cs typeface="Arial" pitchFamily="34" charset="0"/>
              </a:rPr>
              <a:t>καλλιέργεια</a:t>
            </a:r>
            <a:endParaRPr lang="el-GR" sz="1600" i="1" dirty="0" smtClean="0">
              <a:latin typeface="Arial" pitchFamily="34" charset="0"/>
              <a:cs typeface="Arial" pitchFamily="34" charset="0"/>
            </a:endParaRPr>
          </a:p>
          <a:p>
            <a:pPr>
              <a:lnSpc>
                <a:spcPct val="150000"/>
              </a:lnSpc>
            </a:pPr>
            <a:endParaRPr lang="en-US"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Λοίμωξη εξόδου σε κεντρικούς φλεβικούς καθετήρες </a:t>
            </a:r>
            <a:r>
              <a:rPr lang="el-GR" sz="1600" i="1" dirty="0" smtClean="0">
                <a:latin typeface="Arial" pitchFamily="34" charset="0"/>
                <a:cs typeface="Arial" pitchFamily="34" charset="0"/>
              </a:rPr>
              <a:t>θα πρέπει να θεραπεύεται για 2 εβδομάδες με το κατάλληλο αντιβιοτικό (4 εβδομάδες σε περίπτωση βακτηριαιμίας). Ο κεντρικός φλεβικός καθετήρας θα πρέπει να απομακρύνεται εάν υπάρχει λοίμωξη του τούνελ ή ο άρρωστος έχει ενδείξεις λοιμώξεως για πάνω από 36 </a:t>
            </a:r>
            <a:r>
              <a:rPr lang="el-GR" sz="1600" i="1" dirty="0" smtClean="0">
                <a:latin typeface="Arial" pitchFamily="34" charset="0"/>
                <a:cs typeface="Arial" pitchFamily="34" charset="0"/>
              </a:rPr>
              <a:t>ώρες</a:t>
            </a:r>
            <a:endParaRPr lang="el-GR" sz="1600" i="1" dirty="0" smtClean="0">
              <a:latin typeface="Arial" pitchFamily="34" charset="0"/>
              <a:cs typeface="Arial" pitchFamily="34" charset="0"/>
            </a:endParaRPr>
          </a:p>
          <a:p>
            <a:pPr>
              <a:lnSpc>
                <a:spcPct val="150000"/>
              </a:lnSpc>
            </a:pPr>
            <a:endParaRPr lang="en-US" sz="1600" i="1" dirty="0" smtClean="0">
              <a:latin typeface="Arial" pitchFamily="34" charset="0"/>
              <a:cs typeface="Arial" pitchFamily="34" charset="0"/>
            </a:endParaRPr>
          </a:p>
          <a:p>
            <a:pPr>
              <a:lnSpc>
                <a:spcPct val="150000"/>
              </a:lnSpc>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Εάν ο κεντρικός φλεβικός καθετήρας δεν απομακρυνθεί παρά την βακτηριαιμία συνιστάται παγίδευση του καθετήρα </a:t>
            </a:r>
            <a:r>
              <a:rPr lang="el-GR" sz="1600" i="1" dirty="0" smtClean="0">
                <a:latin typeface="Arial" pitchFamily="34" charset="0"/>
                <a:cs typeface="Arial" pitchFamily="34" charset="0"/>
              </a:rPr>
              <a:t>με αντιβιοτικό, μετά την αιμοκάθαρση, για 2 εβδομάδες σε συνδυασμό με ενδοφλέβια χορήγηση του </a:t>
            </a:r>
            <a:r>
              <a:rPr lang="el-GR" sz="1600" i="1" dirty="0" smtClean="0">
                <a:latin typeface="Arial" pitchFamily="34" charset="0"/>
                <a:cs typeface="Arial" pitchFamily="34" charset="0"/>
              </a:rPr>
              <a:t>αντιβιοτικού</a:t>
            </a:r>
            <a:endParaRPr lang="el-GR" sz="1600" i="1" dirty="0" smtClean="0">
              <a:latin typeface="Arial" pitchFamily="34" charset="0"/>
              <a:cs typeface="Arial" pitchFamily="34" charset="0"/>
            </a:endParaRPr>
          </a:p>
          <a:p>
            <a:pPr>
              <a:buNone/>
            </a:pPr>
            <a:endParaRPr lang="en-US" sz="1600" i="1" dirty="0">
              <a:latin typeface="Arial" pitchFamily="34" charset="0"/>
              <a:cs typeface="Arial" pitchFamily="34" charset="0"/>
            </a:endParaRPr>
          </a:p>
        </p:txBody>
      </p:sp>
      <p:graphicFrame>
        <p:nvGraphicFramePr>
          <p:cNvPr id="4" name="3 - Πίνακας"/>
          <p:cNvGraphicFramePr>
            <a:graphicFrameLocks noGrp="1"/>
          </p:cNvGraphicFramePr>
          <p:nvPr/>
        </p:nvGraphicFramePr>
        <p:xfrm>
          <a:off x="2714612" y="6190983"/>
          <a:ext cx="6096000" cy="251460"/>
        </p:xfrm>
        <a:graphic>
          <a:graphicData uri="http://schemas.openxmlformats.org/drawingml/2006/table">
            <a:tbl>
              <a:tblPr/>
              <a:tblGrid>
                <a:gridCol w="6096000"/>
              </a:tblGrid>
              <a:tr h="126459">
                <a:tc>
                  <a:txBody>
                    <a:bodyPr/>
                    <a:lstStyle/>
                    <a:p>
                      <a:pPr algn="r">
                        <a:lnSpc>
                          <a:spcPct val="150000"/>
                        </a:lnSpc>
                        <a:spcAft>
                          <a:spcPts val="0"/>
                        </a:spcAft>
                      </a:pPr>
                      <a:r>
                        <a:rPr lang="en-US" sz="1100" dirty="0">
                          <a:solidFill>
                            <a:srgbClr val="000000"/>
                          </a:solidFill>
                          <a:latin typeface="Times New Roman"/>
                          <a:ea typeface="Calibri"/>
                          <a:cs typeface="Calibri"/>
                        </a:rPr>
                        <a:t> </a:t>
                      </a:r>
                      <a:r>
                        <a:rPr lang="en-US" sz="800" b="1" dirty="0">
                          <a:solidFill>
                            <a:srgbClr val="000000"/>
                          </a:solidFill>
                          <a:latin typeface="Times New Roman"/>
                          <a:ea typeface="Calibri"/>
                          <a:cs typeface="Calibri"/>
                        </a:rPr>
                        <a:t>HELLENIC SOCIETY OF NEPHROLOGY </a:t>
                      </a:r>
                      <a:r>
                        <a:rPr lang="el-GR" sz="800" b="1" dirty="0" smtClean="0">
                          <a:solidFill>
                            <a:srgbClr val="000000"/>
                          </a:solidFill>
                          <a:latin typeface="Times New Roman"/>
                          <a:ea typeface="Calibri"/>
                          <a:cs typeface="Calibri"/>
                        </a:rPr>
                        <a:t> </a:t>
                      </a:r>
                      <a:r>
                        <a:rPr lang="en-US" sz="1000" dirty="0" smtClean="0">
                          <a:latin typeface="Calibri"/>
                          <a:ea typeface="Calibri"/>
                          <a:cs typeface="Times New Roman"/>
                        </a:rPr>
                        <a:t> </a:t>
                      </a:r>
                      <a:r>
                        <a:rPr lang="en-US" sz="800" b="1" dirty="0">
                          <a:latin typeface="Arial"/>
                          <a:ea typeface="Calibri"/>
                          <a:cs typeface="Times New Roman"/>
                        </a:rPr>
                        <a:t>ΟΔΗΓΙΕΣ/ΘΕΡΑΠΕΥΤΙΚΑ ΠΡΩΤΟΚΟΛΛΑ </a:t>
                      </a:r>
                      <a:r>
                        <a:rPr lang="en-US" sz="800" b="1" dirty="0" smtClean="0">
                          <a:latin typeface="Arial"/>
                          <a:ea typeface="Calibri"/>
                          <a:cs typeface="Times New Roman"/>
                        </a:rPr>
                        <a:t>ΑΙΜΟΚΑΘΑΡΣΗΣ</a:t>
                      </a:r>
                      <a:r>
                        <a:rPr lang="el-GR" sz="800" b="1" dirty="0" smtClean="0">
                          <a:latin typeface="Arial"/>
                          <a:ea typeface="Calibri"/>
                          <a:cs typeface="Times New Roman"/>
                        </a:rPr>
                        <a:t>  </a:t>
                      </a:r>
                      <a:endParaRPr lang="en-US" sz="1000" dirty="0">
                        <a:latin typeface="Calibri"/>
                        <a:ea typeface="Calibri"/>
                        <a:cs typeface="Times New Roman"/>
                      </a:endParaRPr>
                    </a:p>
                  </a:txBody>
                  <a:tcPr marL="63238" marR="63238" marT="0" marB="0">
                    <a:lnL>
                      <a:noFill/>
                    </a:lnL>
                    <a:lnR>
                      <a:noFill/>
                    </a:lnR>
                    <a:lnT>
                      <a:noFill/>
                    </a:lnT>
                    <a:lnB>
                      <a:noFill/>
                    </a:lnB>
                  </a:tcPr>
                </a:tc>
              </a:tr>
            </a:tbl>
          </a:graphicData>
        </a:graphic>
      </p:graphicFrame>
    </p:spTree>
  </p:cSld>
  <p:clrMapOvr>
    <a:masterClrMapping/>
  </p:clrMapOvr>
  <p:transition advTm="35272">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85728"/>
            <a:ext cx="8229600" cy="5815034"/>
          </a:xfrm>
        </p:spPr>
        <p:txBody>
          <a:bodyPr/>
          <a:lstStyle/>
          <a:p>
            <a:pPr>
              <a:buNone/>
            </a:pPr>
            <a:r>
              <a:rPr lang="el-GR" sz="2000" dirty="0" smtClean="0">
                <a:latin typeface="Arial" pitchFamily="34" charset="0"/>
                <a:cs typeface="Arial" pitchFamily="34" charset="0"/>
              </a:rPr>
              <a:t>      </a:t>
            </a:r>
          </a:p>
          <a:p>
            <a:pPr>
              <a:buNone/>
            </a:pPr>
            <a:r>
              <a:rPr lang="el-GR" sz="2000" b="1" i="1" dirty="0" smtClean="0">
                <a:latin typeface="Arial" pitchFamily="34" charset="0"/>
                <a:cs typeface="Arial" pitchFamily="34" charset="0"/>
              </a:rPr>
              <a:t>          Διαθέστε ατομικά υλικά σε κάθε ασθενή.</a:t>
            </a:r>
          </a:p>
          <a:p>
            <a:pPr>
              <a:buNone/>
            </a:pPr>
            <a:endParaRPr lang="el-GR" sz="24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 </a:t>
            </a:r>
            <a:r>
              <a:rPr lang="el-GR" sz="1600" i="1" dirty="0" smtClean="0">
                <a:latin typeface="Arial" pitchFamily="34" charset="0"/>
                <a:cs typeface="Arial" pitchFamily="34" charset="0"/>
              </a:rPr>
              <a:t>Οποιοδήποτε υλικό που λαμβάνει κάθε ασθενής </a:t>
            </a:r>
          </a:p>
          <a:p>
            <a:pPr>
              <a:buNone/>
            </a:pPr>
            <a:r>
              <a:rPr lang="el-GR" sz="1600" i="1" dirty="0" smtClean="0">
                <a:latin typeface="Arial" pitchFamily="34" charset="0"/>
                <a:cs typeface="Arial" pitchFamily="34" charset="0"/>
              </a:rPr>
              <a:t>       στη  μονάδα αιμοκάθαρσης  μπορεί να </a:t>
            </a:r>
            <a:r>
              <a:rPr lang="el-GR" sz="1600" i="1" dirty="0" smtClean="0">
                <a:latin typeface="Arial" pitchFamily="34" charset="0"/>
                <a:cs typeface="Arial" pitchFamily="34" charset="0"/>
              </a:rPr>
              <a:t>μολυνθεί</a:t>
            </a:r>
            <a:endParaRPr lang="el-GR" sz="1600" i="1" dirty="0" smtClean="0">
              <a:latin typeface="Arial" pitchFamily="34" charset="0"/>
              <a:cs typeface="Arial" pitchFamily="34" charset="0"/>
            </a:endParaRPr>
          </a:p>
          <a:p>
            <a:pPr>
              <a:buFont typeface="Wingdings" pitchFamily="2" charset="2"/>
              <a:buChar char="Ø"/>
            </a:pPr>
            <a:r>
              <a:rPr lang="el-GR" sz="1600" i="1" dirty="0" smtClean="0">
                <a:latin typeface="Arial" pitchFamily="34" charset="0"/>
                <a:cs typeface="Arial" pitchFamily="34" charset="0"/>
              </a:rPr>
              <a:t>Τα υλικά που χρησιμοποιούνται  στη μονάδα </a:t>
            </a:r>
          </a:p>
          <a:p>
            <a:pPr>
              <a:buNone/>
            </a:pPr>
            <a:r>
              <a:rPr lang="el-GR" sz="1600" i="1" dirty="0" smtClean="0">
                <a:latin typeface="Arial" pitchFamily="34" charset="0"/>
                <a:cs typeface="Arial" pitchFamily="34" charset="0"/>
              </a:rPr>
              <a:t>      αιμοκάθαρσης θα πρέπει είτε να: </a:t>
            </a:r>
          </a:p>
          <a:p>
            <a:pPr>
              <a:buNone/>
            </a:pPr>
            <a:r>
              <a:rPr lang="el-GR" sz="1600" i="1" dirty="0" smtClean="0">
                <a:latin typeface="Arial" pitchFamily="34" charset="0"/>
                <a:cs typeface="Arial" pitchFamily="34" charset="0"/>
              </a:rPr>
              <a:t>      Απορρίπτονται, ή</a:t>
            </a:r>
          </a:p>
          <a:p>
            <a:pPr>
              <a:buNone/>
            </a:pPr>
            <a:r>
              <a:rPr lang="el-GR" sz="1600" i="1" dirty="0" smtClean="0">
                <a:latin typeface="Arial" pitchFamily="34" charset="0"/>
                <a:cs typeface="Arial" pitchFamily="34" charset="0"/>
              </a:rPr>
              <a:t>     να καθαρίζονται και να απολυμαίνονται </a:t>
            </a:r>
          </a:p>
          <a:p>
            <a:pPr>
              <a:buNone/>
            </a:pPr>
            <a:r>
              <a:rPr lang="el-GR" sz="1600" i="1" dirty="0" smtClean="0">
                <a:latin typeface="Arial" pitchFamily="34" charset="0"/>
                <a:cs typeface="Arial" pitchFamily="34" charset="0"/>
              </a:rPr>
              <a:t>     πριν μεταφερθούν σε ένα κοινό καθαρό</a:t>
            </a:r>
          </a:p>
          <a:p>
            <a:pPr>
              <a:buNone/>
            </a:pPr>
            <a:r>
              <a:rPr lang="el-GR" sz="1600" i="1" dirty="0" smtClean="0">
                <a:latin typeface="Arial" pitchFamily="34" charset="0"/>
                <a:cs typeface="Arial" pitchFamily="34" charset="0"/>
              </a:rPr>
              <a:t>     χώρο ή να χρησιμοποιηθούν σε άλλον </a:t>
            </a:r>
            <a:r>
              <a:rPr lang="el-GR" sz="1600" i="1" dirty="0" smtClean="0">
                <a:latin typeface="Arial" pitchFamily="34" charset="0"/>
                <a:cs typeface="Arial" pitchFamily="34" charset="0"/>
              </a:rPr>
              <a:t>ασθενή</a:t>
            </a:r>
            <a:endParaRPr lang="el-GR" sz="1600" i="1" dirty="0" smtClean="0">
              <a:latin typeface="Arial" pitchFamily="34" charset="0"/>
              <a:cs typeface="Arial" pitchFamily="34" charset="0"/>
            </a:endParaRPr>
          </a:p>
          <a:p>
            <a:pPr>
              <a:buFont typeface="Wingdings" pitchFamily="2" charset="2"/>
              <a:buChar char="Ø"/>
            </a:pPr>
            <a:r>
              <a:rPr lang="el-GR" sz="1600" i="1" dirty="0" smtClean="0">
                <a:latin typeface="Arial" pitchFamily="34" charset="0"/>
                <a:cs typeface="Arial" pitchFamily="34" charset="0"/>
              </a:rPr>
              <a:t>Αχρησιμοποίητα φάρμακα ή προμήθειες που </a:t>
            </a:r>
          </a:p>
          <a:p>
            <a:pPr>
              <a:buNone/>
            </a:pPr>
            <a:r>
              <a:rPr lang="el-GR" sz="1600" i="1" dirty="0" smtClean="0">
                <a:latin typeface="Arial" pitchFamily="34" charset="0"/>
                <a:cs typeface="Arial" pitchFamily="34" charset="0"/>
              </a:rPr>
              <a:t>     λαμβάνονται στη μονάδα αιμοκάθαρσης δεν πρέπει να επιστραφούν σε ένα κοινό καθαρό χώρο (π.χ., φιαλίδια ,φάρμακα, σύριγγες, </a:t>
            </a:r>
            <a:r>
              <a:rPr lang="el-GR" sz="1600" i="1" dirty="0" err="1" smtClean="0">
                <a:latin typeface="Arial" pitchFamily="34" charset="0"/>
                <a:cs typeface="Arial" pitchFamily="34" charset="0"/>
              </a:rPr>
              <a:t>τολύπια</a:t>
            </a:r>
            <a:r>
              <a:rPr lang="el-GR" sz="1600" i="1" dirty="0" smtClean="0">
                <a:latin typeface="Arial" pitchFamily="34" charset="0"/>
                <a:cs typeface="Arial" pitchFamily="34" charset="0"/>
              </a:rPr>
              <a:t> </a:t>
            </a:r>
            <a:r>
              <a:rPr lang="el-GR" sz="1600" i="1" dirty="0" smtClean="0">
                <a:latin typeface="Arial" pitchFamily="34" charset="0"/>
                <a:cs typeface="Arial" pitchFamily="34" charset="0"/>
              </a:rPr>
              <a:t>)</a:t>
            </a:r>
            <a:endParaRPr lang="en-US" sz="1600" i="1" dirty="0">
              <a:latin typeface="Arial" pitchFamily="34" charset="0"/>
              <a:cs typeface="Arial" pitchFamily="34" charset="0"/>
            </a:endParaRPr>
          </a:p>
        </p:txBody>
      </p:sp>
      <p:pic>
        <p:nvPicPr>
          <p:cNvPr id="4" name="Picture 5"/>
          <p:cNvPicPr>
            <a:picLocks noChangeAspect="1"/>
          </p:cNvPicPr>
          <p:nvPr>
            <p:custDataLst>
              <p:tags r:id="rId1"/>
            </p:custDataLst>
          </p:nvPr>
        </p:nvPicPr>
        <p:blipFill>
          <a:blip r:embed="rId4"/>
          <a:stretch>
            <a:fillRect/>
          </a:stretch>
        </p:blipFill>
        <p:spPr>
          <a:xfrm>
            <a:off x="5929322" y="1214422"/>
            <a:ext cx="2890842" cy="2857520"/>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500034" y="5786454"/>
            <a:ext cx="8201053" cy="757222"/>
          </a:xfrm>
          <a:prstGeom prst="rect">
            <a:avLst/>
          </a:prstGeom>
          <a:noFill/>
          <a:ln w="9525">
            <a:noFill/>
            <a:miter lim="800000"/>
            <a:headEnd/>
            <a:tailEnd/>
          </a:ln>
        </p:spPr>
      </p:pic>
    </p:spTree>
  </p:cSld>
  <p:clrMapOvr>
    <a:masterClrMapping/>
  </p:clrMapOvr>
  <p:transition advTm="23805">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28596" y="428604"/>
            <a:ext cx="8572560" cy="5743596"/>
          </a:xfrm>
        </p:spPr>
        <p:txBody>
          <a:bodyPr/>
          <a:lstStyle/>
          <a:p>
            <a:pPr>
              <a:buNone/>
            </a:pPr>
            <a:r>
              <a:rPr lang="el-GR" sz="2400" b="1" i="1" dirty="0" smtClean="0">
                <a:latin typeface="Arial" pitchFamily="34" charset="0"/>
                <a:cs typeface="Arial" pitchFamily="34" charset="0"/>
              </a:rPr>
              <a:t>     </a:t>
            </a:r>
            <a:r>
              <a:rPr lang="el-GR" sz="2000" b="1" i="1" dirty="0" smtClean="0">
                <a:latin typeface="Arial" pitchFamily="34" charset="0"/>
                <a:cs typeface="Arial" pitchFamily="34" charset="0"/>
              </a:rPr>
              <a:t>Ασφαλής Χρήση των Φιαλιδίων φαρμακευτικής αγωγή.</a:t>
            </a:r>
          </a:p>
          <a:p>
            <a:pPr>
              <a:buNone/>
            </a:pPr>
            <a:endParaRPr lang="el-GR" sz="2400" dirty="0" smtClean="0"/>
          </a:p>
          <a:p>
            <a:pPr>
              <a:buNone/>
            </a:pPr>
            <a:r>
              <a:rPr lang="el-GR" sz="2400" dirty="0" smtClean="0"/>
              <a:t>     </a:t>
            </a:r>
            <a:r>
              <a:rPr lang="el-GR" sz="1600" i="1" dirty="0" smtClean="0">
                <a:latin typeface="Arial" pitchFamily="34" charset="0"/>
                <a:cs typeface="Arial" pitchFamily="34" charset="0"/>
              </a:rPr>
              <a:t>Προετοιμάστε όλες τις επιμέρους δόσεις</a:t>
            </a:r>
          </a:p>
          <a:p>
            <a:pPr>
              <a:buNone/>
            </a:pPr>
            <a:r>
              <a:rPr lang="el-GR" sz="1600" i="1" dirty="0" smtClean="0">
                <a:latin typeface="Arial" pitchFamily="34" charset="0"/>
                <a:cs typeface="Arial" pitchFamily="34" charset="0"/>
              </a:rPr>
              <a:t>       των φαρμάκων του ασθενούς σε ένα </a:t>
            </a:r>
          </a:p>
          <a:p>
            <a:pPr>
              <a:buNone/>
            </a:pPr>
            <a:r>
              <a:rPr lang="el-GR" sz="1600" i="1" dirty="0" smtClean="0">
                <a:latin typeface="Arial" pitchFamily="34" charset="0"/>
                <a:cs typeface="Arial" pitchFamily="34" charset="0"/>
              </a:rPr>
              <a:t>       καθαρό χώρο, μακριά από τη αίθουσα αιμοκάθαρσης.</a:t>
            </a:r>
          </a:p>
          <a:p>
            <a:pPr>
              <a:buNone/>
            </a:pPr>
            <a:r>
              <a:rPr lang="el-GR" sz="1600" i="1" dirty="0" smtClean="0">
                <a:latin typeface="Arial" pitchFamily="34" charset="0"/>
                <a:cs typeface="Arial" pitchFamily="34" charset="0"/>
              </a:rPr>
              <a:t>       Η παρασκευή των δόσεων να γίνεται όσο </a:t>
            </a:r>
          </a:p>
          <a:p>
            <a:pPr>
              <a:buNone/>
            </a:pPr>
            <a:r>
              <a:rPr lang="el-GR" sz="1600" i="1" dirty="0" smtClean="0">
                <a:latin typeface="Arial" pitchFamily="34" charset="0"/>
                <a:cs typeface="Arial" pitchFamily="34" charset="0"/>
              </a:rPr>
              <a:t>       το δυνατόν πλησιέστερα προς τη στιγμή </a:t>
            </a:r>
          </a:p>
          <a:p>
            <a:pPr>
              <a:buNone/>
            </a:pPr>
            <a:r>
              <a:rPr lang="el-GR" sz="1600" i="1" dirty="0" smtClean="0">
                <a:latin typeface="Arial" pitchFamily="34" charset="0"/>
                <a:cs typeface="Arial" pitchFamily="34" charset="0"/>
              </a:rPr>
              <a:t>       της χρήσης </a:t>
            </a:r>
            <a:r>
              <a:rPr lang="el-GR" sz="1600" i="1" dirty="0" smtClean="0">
                <a:latin typeface="Arial" pitchFamily="34" charset="0"/>
                <a:cs typeface="Arial" pitchFamily="34" charset="0"/>
              </a:rPr>
              <a:t>τους</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Μην μεταφέρετε φάρμακα από σταθμό σε σταθμό.</a:t>
            </a:r>
          </a:p>
          <a:p>
            <a:pPr>
              <a:buNone/>
            </a:pPr>
            <a:r>
              <a:rPr lang="el-GR" sz="1600" i="1" dirty="0" smtClean="0">
                <a:latin typeface="Arial" pitchFamily="34" charset="0"/>
                <a:cs typeface="Arial" pitchFamily="34" charset="0"/>
              </a:rPr>
              <a:t>       Μην προετοιμάζετε ή αποθηκεύεται  φάρμακα </a:t>
            </a:r>
          </a:p>
          <a:p>
            <a:pPr>
              <a:buNone/>
            </a:pPr>
            <a:r>
              <a:rPr lang="el-GR" sz="1600" i="1" dirty="0" smtClean="0">
                <a:latin typeface="Arial" pitchFamily="34" charset="0"/>
                <a:cs typeface="Arial" pitchFamily="34" charset="0"/>
              </a:rPr>
              <a:t>       στην αίθουσα </a:t>
            </a:r>
            <a:r>
              <a:rPr lang="el-GR" sz="1600" i="1" dirty="0" smtClean="0">
                <a:latin typeface="Arial" pitchFamily="34" charset="0"/>
                <a:cs typeface="Arial" pitchFamily="34" charset="0"/>
              </a:rPr>
              <a:t>αιμοκάθαρσης</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Το </a:t>
            </a:r>
            <a:r>
              <a:rPr lang="el-GR" sz="1600" b="1" i="1" dirty="0" smtClean="0">
                <a:latin typeface="Arial" pitchFamily="34" charset="0"/>
                <a:cs typeface="Arial" pitchFamily="34" charset="0"/>
              </a:rPr>
              <a:t>CDC</a:t>
            </a:r>
            <a:r>
              <a:rPr lang="el-GR" sz="1600" i="1" dirty="0" smtClean="0">
                <a:latin typeface="Arial" pitchFamily="34" charset="0"/>
                <a:cs typeface="Arial" pitchFamily="34" charset="0"/>
              </a:rPr>
              <a:t> συστήνει στις εγκαταστάσεις αιμοκάθαρσης:</a:t>
            </a:r>
          </a:p>
          <a:p>
            <a:pPr>
              <a:buNone/>
            </a:pPr>
            <a:r>
              <a:rPr lang="el-GR" sz="1600" i="1" dirty="0" smtClean="0">
                <a:latin typeface="Arial" pitchFamily="34" charset="0"/>
                <a:cs typeface="Arial" pitchFamily="34" charset="0"/>
              </a:rPr>
              <a:t>      Χρησιμοποιήστε φιαλίδια μίας δόσης όποτε είναι </a:t>
            </a:r>
          </a:p>
          <a:p>
            <a:pPr>
              <a:buNone/>
            </a:pPr>
            <a:r>
              <a:rPr lang="el-GR" sz="1600" i="1" dirty="0" smtClean="0">
                <a:latin typeface="Arial" pitchFamily="34" charset="0"/>
                <a:cs typeface="Arial" pitchFamily="34" charset="0"/>
              </a:rPr>
              <a:t>      δυνατόν και απορρίψτε  αμέσως μετά τη </a:t>
            </a:r>
            <a:r>
              <a:rPr lang="el-GR" sz="1600" i="1" dirty="0" smtClean="0">
                <a:latin typeface="Arial" pitchFamily="34" charset="0"/>
                <a:cs typeface="Arial" pitchFamily="34" charset="0"/>
              </a:rPr>
              <a:t>χρήση</a:t>
            </a:r>
            <a:endParaRPr lang="en-US" sz="1600" b="1" i="1" u="sng" dirty="0">
              <a:latin typeface="Arial" pitchFamily="34" charset="0"/>
              <a:cs typeface="Arial" pitchFamily="34" charset="0"/>
            </a:endParaRPr>
          </a:p>
        </p:txBody>
      </p:sp>
      <p:pic>
        <p:nvPicPr>
          <p:cNvPr id="5" name="Picture 4" descr="A photo of a vial, needle and syringe."/>
          <p:cNvPicPr>
            <a:picLocks noChangeAspect="1"/>
          </p:cNvPicPr>
          <p:nvPr>
            <p:custDataLst>
              <p:tags r:id="rId1"/>
            </p:custDataLst>
          </p:nvPr>
        </p:nvPicPr>
        <p:blipFill>
          <a:blip r:embed="rId6"/>
          <a:stretch>
            <a:fillRect/>
          </a:stretch>
        </p:blipFill>
        <p:spPr>
          <a:xfrm>
            <a:off x="6643702" y="1285860"/>
            <a:ext cx="2146300" cy="2690818"/>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6" name="Picture 3" descr="One Needle, One Syringe, Only One Time."/>
          <p:cNvPicPr>
            <a:picLocks noChangeAspect="1"/>
          </p:cNvPicPr>
          <p:nvPr>
            <p:custDataLst>
              <p:tags r:id="rId2"/>
            </p:custDataLst>
          </p:nvPr>
        </p:nvPicPr>
        <p:blipFill>
          <a:blip r:embed="rId7"/>
          <a:stretch>
            <a:fillRect/>
          </a:stretch>
        </p:blipFill>
        <p:spPr>
          <a:xfrm>
            <a:off x="6643702" y="4286256"/>
            <a:ext cx="2143140" cy="1309689"/>
          </a:xfrm>
          <a:prstGeom prst="rect">
            <a:avLst/>
          </a:prstGeom>
          <a:effectLst>
            <a:outerShdw blurRad="50800" dist="50800" dir="5400000" algn="ctr" rotWithShape="0">
              <a:schemeClr val="tx1">
                <a:lumMod val="50000"/>
              </a:schemeClr>
            </a:outerShdw>
          </a:effectLst>
        </p:spPr>
      </p:pic>
      <p:pic>
        <p:nvPicPr>
          <p:cNvPr id="7" name="Picture 4"/>
          <p:cNvPicPr>
            <a:picLocks noChangeAspect="1"/>
          </p:cNvPicPr>
          <p:nvPr>
            <p:custDataLst>
              <p:tags r:id="rId3"/>
            </p:custDataLst>
          </p:nvPr>
        </p:nvPicPr>
        <p:blipFill>
          <a:blip r:embed="rId8"/>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5147">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357166"/>
            <a:ext cx="8229600" cy="5815034"/>
          </a:xfrm>
        </p:spPr>
        <p:txBody>
          <a:bodyPr/>
          <a:lstStyle/>
          <a:p>
            <a:pPr algn="ctr">
              <a:buNone/>
            </a:pPr>
            <a:r>
              <a:rPr lang="el-GR" sz="2000" b="1" i="1" dirty="0" smtClean="0">
                <a:latin typeface="Arial" pitchFamily="34" charset="0"/>
                <a:cs typeface="Arial" pitchFamily="34" charset="0"/>
              </a:rPr>
              <a:t> </a:t>
            </a:r>
          </a:p>
          <a:p>
            <a:pPr algn="ctr">
              <a:buNone/>
            </a:pPr>
            <a:r>
              <a:rPr lang="el-GR" sz="2000" b="1" i="1" dirty="0" smtClean="0">
                <a:latin typeface="Arial" pitchFamily="34" charset="0"/>
                <a:cs typeface="Arial" pitchFamily="34" charset="0"/>
              </a:rPr>
              <a:t>Κατευθυντήριες γραμμές για τα </a:t>
            </a:r>
            <a:r>
              <a:rPr lang="el-GR" sz="2000" b="1" i="1" dirty="0" smtClean="0">
                <a:latin typeface="Arial" pitchFamily="34" charset="0"/>
                <a:cs typeface="Arial" pitchFamily="34" charset="0"/>
              </a:rPr>
              <a:t>Φάρμακα</a:t>
            </a:r>
            <a:endParaRPr lang="el-GR" sz="2000" b="1" i="1" dirty="0" smtClean="0">
              <a:latin typeface="Arial" pitchFamily="34" charset="0"/>
              <a:cs typeface="Arial" pitchFamily="34" charset="0"/>
            </a:endParaRPr>
          </a:p>
          <a:p>
            <a:pPr algn="ctr">
              <a:buNone/>
            </a:pPr>
            <a:r>
              <a:rPr lang="el-GR" sz="2000" b="1" i="1" dirty="0" smtClean="0">
                <a:latin typeface="Arial" pitchFamily="34" charset="0"/>
                <a:cs typeface="Arial" pitchFamily="34" charset="0"/>
              </a:rPr>
              <a:t> </a:t>
            </a:r>
          </a:p>
          <a:p>
            <a:pPr>
              <a:buFont typeface="Wingdings" pitchFamily="2" charset="2"/>
              <a:buChar char="Ø"/>
            </a:pPr>
            <a:endParaRPr lang="el-GR" sz="1600" dirty="0" smtClean="0">
              <a:latin typeface="Arial" pitchFamily="34" charset="0"/>
              <a:cs typeface="Arial" pitchFamily="34" charset="0"/>
            </a:endParaRPr>
          </a:p>
          <a:p>
            <a:pPr>
              <a:buFont typeface="Wingdings" pitchFamily="2" charset="2"/>
              <a:buChar char="Ø"/>
            </a:pPr>
            <a:r>
              <a:rPr lang="el-GR" sz="1600" i="1" dirty="0" smtClean="0">
                <a:latin typeface="Arial" pitchFamily="34" charset="0"/>
                <a:cs typeface="Arial" pitchFamily="34" charset="0"/>
              </a:rPr>
              <a:t>Μην χρησιμοποιείτε το ίδιο καλάθι </a:t>
            </a:r>
          </a:p>
          <a:p>
            <a:pPr>
              <a:buNone/>
            </a:pPr>
            <a:r>
              <a:rPr lang="el-GR" sz="1600" i="1" dirty="0" smtClean="0">
                <a:latin typeface="Arial" pitchFamily="34" charset="0"/>
                <a:cs typeface="Arial" pitchFamily="34" charset="0"/>
              </a:rPr>
              <a:t>     φαρμακευτικής αγωγής για να </a:t>
            </a:r>
          </a:p>
          <a:p>
            <a:pPr>
              <a:buNone/>
            </a:pPr>
            <a:r>
              <a:rPr lang="el-GR" sz="1600" i="1" dirty="0" smtClean="0">
                <a:latin typeface="Arial" pitchFamily="34" charset="0"/>
                <a:cs typeface="Arial" pitchFamily="34" charset="0"/>
              </a:rPr>
              <a:t>     παραδώσετε τα φάρμακα σε  πολλούς</a:t>
            </a:r>
          </a:p>
          <a:p>
            <a:pPr>
              <a:buNone/>
            </a:pPr>
            <a:r>
              <a:rPr lang="el-GR" sz="1600" i="1" dirty="0" smtClean="0">
                <a:latin typeface="Arial" pitchFamily="34" charset="0"/>
                <a:cs typeface="Arial" pitchFamily="34" charset="0"/>
              </a:rPr>
              <a:t>     ασθενείς </a:t>
            </a:r>
          </a:p>
          <a:p>
            <a:pPr>
              <a:buFont typeface="Wingdings" pitchFamily="2" charset="2"/>
              <a:buChar char="Ø"/>
            </a:pPr>
            <a:r>
              <a:rPr lang="el-GR" sz="1600" i="1" dirty="0" smtClean="0">
                <a:latin typeface="Arial" pitchFamily="34" charset="0"/>
                <a:cs typeface="Arial" pitchFamily="34" charset="0"/>
              </a:rPr>
              <a:t>Μην μεταφέρετε φιαλίδια από φάρμακα,</a:t>
            </a:r>
          </a:p>
          <a:p>
            <a:pPr>
              <a:buNone/>
            </a:pPr>
            <a:r>
              <a:rPr lang="el-GR" sz="1600" i="1" dirty="0" smtClean="0">
                <a:latin typeface="Arial" pitchFamily="34" charset="0"/>
                <a:cs typeface="Arial" pitchFamily="34" charset="0"/>
              </a:rPr>
              <a:t>     σύριγγες, </a:t>
            </a:r>
            <a:r>
              <a:rPr lang="el-GR" sz="1600" i="1" dirty="0" err="1" smtClean="0">
                <a:latin typeface="Arial" pitchFamily="34" charset="0"/>
                <a:cs typeface="Arial" pitchFamily="34" charset="0"/>
              </a:rPr>
              <a:t>τολύπια</a:t>
            </a:r>
            <a:r>
              <a:rPr lang="el-GR" sz="1600" i="1" dirty="0" smtClean="0">
                <a:latin typeface="Arial" pitchFamily="34" charset="0"/>
                <a:cs typeface="Arial" pitchFamily="34" charset="0"/>
              </a:rPr>
              <a:t> εμποτισμένα </a:t>
            </a:r>
          </a:p>
          <a:p>
            <a:pPr>
              <a:buNone/>
            </a:pPr>
            <a:r>
              <a:rPr lang="el-GR" sz="1600" i="1" dirty="0" smtClean="0">
                <a:latin typeface="Arial" pitchFamily="34" charset="0"/>
                <a:cs typeface="Arial" pitchFamily="34" charset="0"/>
              </a:rPr>
              <a:t>     με οινόπνευμα, ή προμήθειες στις </a:t>
            </a:r>
          </a:p>
          <a:p>
            <a:pPr>
              <a:buNone/>
            </a:pPr>
            <a:r>
              <a:rPr lang="el-GR" sz="1600" i="1" dirty="0" smtClean="0">
                <a:latin typeface="Arial" pitchFamily="34" charset="0"/>
                <a:cs typeface="Arial" pitchFamily="34" charset="0"/>
              </a:rPr>
              <a:t>     τσέπες </a:t>
            </a:r>
            <a:r>
              <a:rPr lang="el-GR" sz="1600" i="1" dirty="0" smtClean="0">
                <a:latin typeface="Arial" pitchFamily="34" charset="0"/>
                <a:cs typeface="Arial" pitchFamily="34" charset="0"/>
              </a:rPr>
              <a:t>σας</a:t>
            </a:r>
            <a:endParaRPr lang="el-GR" sz="1600" i="1" dirty="0" smtClean="0">
              <a:latin typeface="Arial" pitchFamily="34" charset="0"/>
              <a:cs typeface="Arial" pitchFamily="34" charset="0"/>
            </a:endParaRPr>
          </a:p>
          <a:p>
            <a:pPr>
              <a:buFont typeface="Wingdings" pitchFamily="2" charset="2"/>
              <a:buChar char="Ø"/>
            </a:pPr>
            <a:r>
              <a:rPr lang="el-GR" sz="1600" i="1" dirty="0" smtClean="0">
                <a:latin typeface="Arial" pitchFamily="34" charset="0"/>
                <a:cs typeface="Arial" pitchFamily="34" charset="0"/>
              </a:rPr>
              <a:t>Βεβαιωθείτε ότι προετοιμάσατε  το φάρμακο</a:t>
            </a:r>
          </a:p>
          <a:p>
            <a:pPr>
              <a:buNone/>
            </a:pPr>
            <a:r>
              <a:rPr lang="el-GR" sz="1600" i="1" dirty="0" smtClean="0">
                <a:latin typeface="Arial" pitchFamily="34" charset="0"/>
                <a:cs typeface="Arial" pitchFamily="34" charset="0"/>
              </a:rPr>
              <a:t>      σε καθαρό χώρο μακριά από το σταθμό του</a:t>
            </a:r>
          </a:p>
          <a:p>
            <a:pPr>
              <a:buNone/>
            </a:pPr>
            <a:r>
              <a:rPr lang="el-GR" sz="1600" i="1" dirty="0" smtClean="0">
                <a:latin typeface="Arial" pitchFamily="34" charset="0"/>
                <a:cs typeface="Arial" pitchFamily="34" charset="0"/>
              </a:rPr>
              <a:t>      ασθενούς και να το μεταφέρετε στο σταθμό του ασθενούς, για αυτόν</a:t>
            </a:r>
          </a:p>
          <a:p>
            <a:pPr>
              <a:buNone/>
            </a:pPr>
            <a:r>
              <a:rPr lang="el-GR" sz="1600" i="1" dirty="0" smtClean="0">
                <a:latin typeface="Arial" pitchFamily="34" charset="0"/>
                <a:cs typeface="Arial" pitchFamily="34" charset="0"/>
              </a:rPr>
              <a:t>      τον ασθενή, μόνο κατά τη στιγμή της </a:t>
            </a:r>
            <a:r>
              <a:rPr lang="el-GR" sz="1600" i="1" dirty="0" smtClean="0">
                <a:latin typeface="Arial" pitchFamily="34" charset="0"/>
                <a:cs typeface="Arial" pitchFamily="34" charset="0"/>
              </a:rPr>
              <a:t>χρήσης</a:t>
            </a:r>
            <a:endParaRPr lang="el-GR" sz="1600" i="1" dirty="0" smtClean="0">
              <a:latin typeface="Arial" pitchFamily="34" charset="0"/>
              <a:cs typeface="Arial" pitchFamily="34" charset="0"/>
            </a:endParaRPr>
          </a:p>
          <a:p>
            <a:pPr>
              <a:buNone/>
            </a:pPr>
            <a:endParaRPr lang="en-US" sz="2000" b="1" i="1" u="sng" dirty="0">
              <a:latin typeface="Arial" pitchFamily="34" charset="0"/>
              <a:cs typeface="Arial" pitchFamily="34" charset="0"/>
            </a:endParaRPr>
          </a:p>
        </p:txBody>
      </p:sp>
      <p:pic>
        <p:nvPicPr>
          <p:cNvPr id="5" name="Picture 3" descr="C:\Users\chris\Pictures\Savvy in Motion wNurse_302pxW.png"/>
          <p:cNvPicPr>
            <a:picLocks noChangeAspect="1" noChangeArrowheads="1"/>
          </p:cNvPicPr>
          <p:nvPr/>
        </p:nvPicPr>
        <p:blipFill>
          <a:blip r:embed="rId3"/>
          <a:srcRect/>
          <a:stretch>
            <a:fillRect/>
          </a:stretch>
        </p:blipFill>
        <p:spPr bwMode="auto">
          <a:xfrm>
            <a:off x="6000760" y="1714488"/>
            <a:ext cx="2857520" cy="3000396"/>
          </a:xfrm>
          <a:prstGeom prst="rect">
            <a:avLst/>
          </a:prstGeom>
          <a:noFill/>
        </p:spPr>
      </p:pic>
      <p:pic>
        <p:nvPicPr>
          <p:cNvPr id="6" name="Picture 4"/>
          <p:cNvPicPr>
            <a:picLocks noChangeAspect="1"/>
          </p:cNvPicPr>
          <p:nvPr>
            <p:custDataLst>
              <p:tags r:id="rId1"/>
            </p:custDataLst>
          </p:nvPr>
        </p:nvPicPr>
        <p:blipFill>
          <a:blip r:embed="rId4"/>
          <a:srcRect/>
          <a:stretch>
            <a:fillRect/>
          </a:stretch>
        </p:blipFill>
        <p:spPr bwMode="auto">
          <a:xfrm>
            <a:off x="500034" y="5643578"/>
            <a:ext cx="8201053" cy="757222"/>
          </a:xfrm>
          <a:prstGeom prst="rect">
            <a:avLst/>
          </a:prstGeom>
          <a:noFill/>
          <a:ln w="9525">
            <a:noFill/>
            <a:miter lim="800000"/>
            <a:headEnd/>
            <a:tailEnd/>
          </a:ln>
        </p:spPr>
      </p:pic>
    </p:spTree>
  </p:cSld>
  <p:clrMapOvr>
    <a:masterClrMapping/>
  </p:clrMapOvr>
  <p:transition advTm="21169">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8572560" cy="5743596"/>
          </a:xfrm>
        </p:spPr>
        <p:txBody>
          <a:bodyPr/>
          <a:lstStyle/>
          <a:p>
            <a:pPr>
              <a:buNone/>
            </a:pPr>
            <a:r>
              <a:rPr lang="el-GR" sz="2400" b="1" i="1" dirty="0" smtClean="0">
                <a:latin typeface="Arial" pitchFamily="34" charset="0"/>
                <a:cs typeface="Arial" pitchFamily="34" charset="0"/>
              </a:rPr>
              <a:t>     </a:t>
            </a:r>
            <a:r>
              <a:rPr lang="el-GR" sz="2000" b="1" i="1" dirty="0" smtClean="0">
                <a:latin typeface="Arial" pitchFamily="34" charset="0"/>
                <a:cs typeface="Arial" pitchFamily="34" charset="0"/>
              </a:rPr>
              <a:t>Ξεχωρίστε καθαρές  από μολυσμένες περιοχές</a:t>
            </a:r>
          </a:p>
          <a:p>
            <a:pPr>
              <a:buNone/>
            </a:pPr>
            <a:endParaRPr lang="el-GR" sz="2400" dirty="0" smtClean="0"/>
          </a:p>
          <a:p>
            <a:pPr>
              <a:buNone/>
            </a:pPr>
            <a:r>
              <a:rPr lang="el-GR" sz="2000" dirty="0" smtClean="0"/>
              <a:t>    </a:t>
            </a:r>
            <a:r>
              <a:rPr lang="el-GR" sz="1600" i="1" dirty="0" smtClean="0">
                <a:latin typeface="Arial" pitchFamily="34" charset="0"/>
                <a:cs typeface="Arial" pitchFamily="34" charset="0"/>
              </a:rPr>
              <a:t>Οι Καθαρές περιοχές θα πρέπει να </a:t>
            </a:r>
          </a:p>
          <a:p>
            <a:pPr>
              <a:buNone/>
            </a:pP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χρησιμοποιούνται για την παρασκευή,</a:t>
            </a:r>
          </a:p>
          <a:p>
            <a:pPr>
              <a:buNone/>
            </a:pPr>
            <a:r>
              <a:rPr lang="el-GR" sz="1600" i="1" dirty="0" smtClean="0">
                <a:latin typeface="Arial" pitchFamily="34" charset="0"/>
                <a:cs typeface="Arial" pitchFamily="34" charset="0"/>
              </a:rPr>
              <a:t>       το χειρισμό και την αποθήκευση των </a:t>
            </a:r>
          </a:p>
          <a:p>
            <a:pPr>
              <a:buNone/>
            </a:pPr>
            <a:r>
              <a:rPr lang="el-GR" sz="1600" i="1" dirty="0" smtClean="0">
                <a:latin typeface="Arial" pitchFamily="34" charset="0"/>
                <a:cs typeface="Arial" pitchFamily="34" charset="0"/>
              </a:rPr>
              <a:t>      φαρμάκων και των αχρησιμοποίητων </a:t>
            </a:r>
          </a:p>
          <a:p>
            <a:pPr>
              <a:buNone/>
            </a:pPr>
            <a:r>
              <a:rPr lang="el-GR" sz="1600" i="1" dirty="0" smtClean="0">
                <a:latin typeface="Arial" pitchFamily="34" charset="0"/>
                <a:cs typeface="Arial" pitchFamily="34" charset="0"/>
              </a:rPr>
              <a:t>      προμηθειών και </a:t>
            </a:r>
            <a:r>
              <a:rPr lang="el-GR" sz="1600" i="1" dirty="0" smtClean="0">
                <a:latin typeface="Arial" pitchFamily="34" charset="0"/>
                <a:cs typeface="Arial" pitchFamily="34" charset="0"/>
              </a:rPr>
              <a:t>εξοπλισμού</a:t>
            </a:r>
            <a:endParaRPr lang="en-US" sz="1600" i="1" dirty="0" smtClean="0">
              <a:latin typeface="Arial" pitchFamily="34" charset="0"/>
              <a:cs typeface="Arial" pitchFamily="34" charset="0"/>
            </a:endParaRPr>
          </a:p>
          <a:p>
            <a:pPr>
              <a:buNone/>
            </a:pP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 Η ΜΤΝ  θα πρέπει να έχει καθαρή </a:t>
            </a:r>
          </a:p>
          <a:p>
            <a:pPr>
              <a:buNone/>
            </a:pPr>
            <a:r>
              <a:rPr lang="el-GR" sz="1600" i="1" dirty="0" smtClean="0">
                <a:latin typeface="Arial" pitchFamily="34" charset="0"/>
                <a:cs typeface="Arial" pitchFamily="34" charset="0"/>
              </a:rPr>
              <a:t>      περιοχή φαρμάκου και  καθαρούς </a:t>
            </a:r>
          </a:p>
          <a:p>
            <a:pPr>
              <a:buNone/>
            </a:pP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χώρους </a:t>
            </a:r>
            <a:r>
              <a:rPr lang="el-GR" sz="1600" i="1" dirty="0" smtClean="0">
                <a:latin typeface="Arial" pitchFamily="34" charset="0"/>
                <a:cs typeface="Arial" pitchFamily="34" charset="0"/>
              </a:rPr>
              <a:t>εφοδιασμού</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Ως μολυσμένες θα αντιμετωπίζονται οι </a:t>
            </a:r>
          </a:p>
          <a:p>
            <a:pPr>
              <a:buNone/>
            </a:pPr>
            <a:r>
              <a:rPr lang="el-GR" sz="1600" i="1" dirty="0" smtClean="0">
                <a:latin typeface="Arial" pitchFamily="34" charset="0"/>
                <a:cs typeface="Arial" pitchFamily="34" charset="0"/>
              </a:rPr>
              <a:t>      περιοχές όπου χρησιμοποιούνται προμήθειες και εξοπλισμός.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Μην χειρίζεστε ή αποθηκεύετε φάρμακα ή καθαρές προμήθειες στην ίδια περιοχή, όπου χρησιμοποιούνται εξοπλισμός ή δείγματα </a:t>
            </a:r>
            <a:r>
              <a:rPr lang="el-GR" sz="1600" i="1" dirty="0" smtClean="0">
                <a:latin typeface="Arial" pitchFamily="34" charset="0"/>
                <a:cs typeface="Arial" pitchFamily="34" charset="0"/>
              </a:rPr>
              <a:t>αίματος</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b="1" i="1" dirty="0" smtClean="0">
                <a:latin typeface="Arial" pitchFamily="34" charset="0"/>
                <a:cs typeface="Arial" pitchFamily="34" charset="0"/>
              </a:rPr>
              <a:t>Θυμηθείτε:</a:t>
            </a:r>
            <a:r>
              <a:rPr lang="el-GR" sz="1600" i="1" dirty="0" smtClean="0">
                <a:latin typeface="Arial" pitchFamily="34" charset="0"/>
                <a:cs typeface="Arial" pitchFamily="34" charset="0"/>
              </a:rPr>
              <a:t> Οι σταθμοί θεραπείας είναι μολυσμένες περιοχές!</a:t>
            </a:r>
            <a:endParaRPr lang="en-US" sz="1600" i="1" dirty="0">
              <a:latin typeface="Arial" pitchFamily="34" charset="0"/>
              <a:cs typeface="Arial" pitchFamily="34" charset="0"/>
            </a:endParaRPr>
          </a:p>
        </p:txBody>
      </p:sp>
      <p:pic>
        <p:nvPicPr>
          <p:cNvPr id="4" name="Picture 4" descr="A photo showing a clean area."/>
          <p:cNvPicPr>
            <a:picLocks noChangeAspect="1"/>
          </p:cNvPicPr>
          <p:nvPr>
            <p:custDataLst>
              <p:tags r:id="rId1"/>
            </p:custDataLst>
          </p:nvPr>
        </p:nvPicPr>
        <p:blipFill>
          <a:blip r:embed="rId4"/>
          <a:stretch>
            <a:fillRect/>
          </a:stretch>
        </p:blipFill>
        <p:spPr>
          <a:xfrm>
            <a:off x="5000628" y="1428735"/>
            <a:ext cx="3795719" cy="2357455"/>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428596" y="5715016"/>
            <a:ext cx="8358246" cy="757222"/>
          </a:xfrm>
          <a:prstGeom prst="rect">
            <a:avLst/>
          </a:prstGeom>
          <a:noFill/>
          <a:ln w="9525">
            <a:noFill/>
            <a:miter lim="800000"/>
            <a:headEnd/>
            <a:tailEnd/>
          </a:ln>
        </p:spPr>
      </p:pic>
    </p:spTree>
  </p:cSld>
  <p:clrMapOvr>
    <a:masterClrMapping/>
  </p:clrMapOvr>
  <p:transition advTm="30201">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85728"/>
            <a:ext cx="8572560" cy="6143668"/>
          </a:xfrm>
        </p:spPr>
        <p:txBody>
          <a:bodyPr/>
          <a:lstStyle/>
          <a:p>
            <a:pPr>
              <a:buNone/>
            </a:pPr>
            <a:r>
              <a:rPr lang="el-GR" sz="2000" b="1" dirty="0" smtClean="0">
                <a:latin typeface="Arial" pitchFamily="34" charset="0"/>
                <a:cs typeface="Arial" pitchFamily="34" charset="0"/>
              </a:rPr>
              <a:t>    Καθαρισμός και απολύμανση της </a:t>
            </a:r>
            <a:r>
              <a:rPr lang="el-GR" sz="2000" b="1" i="1" dirty="0" smtClean="0">
                <a:latin typeface="Arial" pitchFamily="34" charset="0"/>
                <a:cs typeface="Arial" pitchFamily="34" charset="0"/>
              </a:rPr>
              <a:t>Μονάδας </a:t>
            </a:r>
            <a:r>
              <a:rPr lang="el-GR" sz="2000" b="1" i="1" dirty="0" smtClean="0">
                <a:latin typeface="Arial" pitchFamily="34" charset="0"/>
                <a:cs typeface="Arial" pitchFamily="34" charset="0"/>
              </a:rPr>
              <a:t>Αιμοκάθαρσης</a:t>
            </a:r>
            <a:endParaRPr lang="el-GR" sz="2000" b="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p>
          <a:p>
            <a:pPr>
              <a:buNone/>
            </a:pP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Καθαρισμός</a:t>
            </a:r>
            <a:r>
              <a:rPr lang="el-GR" sz="1600" i="1" dirty="0" smtClean="0">
                <a:latin typeface="Arial" pitchFamily="34" charset="0"/>
                <a:cs typeface="Arial" pitchFamily="34" charset="0"/>
              </a:rPr>
              <a:t> και </a:t>
            </a:r>
            <a:r>
              <a:rPr lang="el-GR" sz="1600" b="1" i="1" dirty="0" smtClean="0">
                <a:latin typeface="Arial" pitchFamily="34" charset="0"/>
                <a:cs typeface="Arial" pitchFamily="34" charset="0"/>
              </a:rPr>
              <a:t>απολύμανση</a:t>
            </a:r>
            <a:r>
              <a:rPr lang="el-GR" sz="1600" i="1" dirty="0" smtClean="0">
                <a:latin typeface="Arial" pitchFamily="34" charset="0"/>
                <a:cs typeface="Arial" pitchFamily="34" charset="0"/>
              </a:rPr>
              <a:t> μειώνουν τον </a:t>
            </a:r>
          </a:p>
          <a:p>
            <a:pPr>
              <a:buNone/>
            </a:pPr>
            <a:r>
              <a:rPr lang="el-GR" sz="1600" i="1" dirty="0" smtClean="0">
                <a:latin typeface="Arial" pitchFamily="34" charset="0"/>
                <a:cs typeface="Arial" pitchFamily="34" charset="0"/>
              </a:rPr>
              <a:t>     κίνδυνο εξάπλωσης της </a:t>
            </a:r>
            <a:r>
              <a:rPr lang="el-GR" sz="1600" i="1" dirty="0" smtClean="0">
                <a:latin typeface="Arial" pitchFamily="34" charset="0"/>
                <a:cs typeface="Arial" pitchFamily="34" charset="0"/>
              </a:rPr>
              <a:t>λοίμωξης</a:t>
            </a:r>
            <a:endParaRPr lang="el-GR"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Καθαρισμός</a:t>
            </a:r>
            <a:r>
              <a:rPr lang="el-GR" sz="1600" i="1" dirty="0" smtClean="0">
                <a:latin typeface="Arial" pitchFamily="34" charset="0"/>
                <a:cs typeface="Arial" pitchFamily="34" charset="0"/>
              </a:rPr>
              <a:t> γίνεται με τη χρήση απορρυπαντικού,</a:t>
            </a:r>
          </a:p>
          <a:p>
            <a:pPr>
              <a:buNone/>
            </a:pPr>
            <a:r>
              <a:rPr lang="el-GR" sz="1600" i="1" dirty="0" smtClean="0">
                <a:latin typeface="Arial" pitchFamily="34" charset="0"/>
                <a:cs typeface="Arial" pitchFamily="34" charset="0"/>
              </a:rPr>
              <a:t>     νερού και  </a:t>
            </a:r>
            <a:r>
              <a:rPr lang="el-GR" sz="1600" b="1" i="1" dirty="0" smtClean="0">
                <a:latin typeface="Arial" pitchFamily="34" charset="0"/>
                <a:cs typeface="Arial" pitchFamily="34" charset="0"/>
              </a:rPr>
              <a:t>τριβής</a:t>
            </a:r>
            <a:r>
              <a:rPr lang="el-GR" sz="1600" i="1" dirty="0" smtClean="0">
                <a:latin typeface="Arial" pitchFamily="34" charset="0"/>
                <a:cs typeface="Arial" pitchFamily="34" charset="0"/>
              </a:rPr>
              <a:t>, για  την απομάκρυνση του </a:t>
            </a:r>
          </a:p>
          <a:p>
            <a:pPr>
              <a:buNone/>
            </a:pPr>
            <a:r>
              <a:rPr lang="el-GR" sz="1600" i="1" dirty="0" smtClean="0">
                <a:latin typeface="Arial" pitchFamily="34" charset="0"/>
                <a:cs typeface="Arial" pitchFamily="34" charset="0"/>
              </a:rPr>
              <a:t>     αίματος, των  σωματικών υγρών, και άλλων</a:t>
            </a:r>
          </a:p>
          <a:p>
            <a:pPr>
              <a:buNone/>
            </a:pPr>
            <a:r>
              <a:rPr lang="el-GR" sz="1600" i="1" dirty="0" smtClean="0">
                <a:latin typeface="Arial" pitchFamily="34" charset="0"/>
                <a:cs typeface="Arial" pitchFamily="34" charset="0"/>
              </a:rPr>
              <a:t>     ρυπαντών  από αντικείμενα και </a:t>
            </a:r>
            <a:r>
              <a:rPr lang="el-GR" sz="1600" i="1" dirty="0" smtClean="0">
                <a:latin typeface="Arial" pitchFamily="34" charset="0"/>
                <a:cs typeface="Arial" pitchFamily="34" charset="0"/>
              </a:rPr>
              <a:t>επιφάνειες</a:t>
            </a:r>
            <a:endParaRPr lang="el-GR" sz="1600" i="1" dirty="0" smtClean="0">
              <a:latin typeface="Arial" pitchFamily="34" charset="0"/>
              <a:cs typeface="Arial" pitchFamily="34" charset="0"/>
            </a:endParaRPr>
          </a:p>
          <a:p>
            <a:pPr>
              <a:buNone/>
            </a:pPr>
            <a:r>
              <a:rPr lang="el-GR" sz="1600" b="1" i="1" dirty="0" smtClean="0">
                <a:latin typeface="Arial" pitchFamily="34" charset="0"/>
                <a:cs typeface="Arial" pitchFamily="34" charset="0"/>
              </a:rPr>
              <a:t>     Απολύμανση </a:t>
            </a:r>
            <a:r>
              <a:rPr lang="el-GR" sz="1600" i="1" dirty="0" smtClean="0">
                <a:latin typeface="Arial" pitchFamily="34" charset="0"/>
                <a:cs typeface="Arial" pitchFamily="34" charset="0"/>
              </a:rPr>
              <a:t>είναι μια διαδικασία που </a:t>
            </a:r>
          </a:p>
          <a:p>
            <a:pPr>
              <a:buNone/>
            </a:pPr>
            <a:r>
              <a:rPr lang="el-GR" sz="1600" i="1" dirty="0" smtClean="0">
                <a:latin typeface="Arial" pitchFamily="34" charset="0"/>
                <a:cs typeface="Arial" pitchFamily="34" charset="0"/>
              </a:rPr>
              <a:t>     σκοτώνει πολλά ή όλα τα υπόλοιπα μικρόβια </a:t>
            </a:r>
          </a:p>
          <a:p>
            <a:pPr>
              <a:buNone/>
            </a:pPr>
            <a:r>
              <a:rPr lang="el-GR" sz="1600" i="1" dirty="0" smtClean="0">
                <a:latin typeface="Arial" pitchFamily="34" charset="0"/>
                <a:cs typeface="Arial" pitchFamily="34" charset="0"/>
              </a:rPr>
              <a:t>     που προκαλούν λοίμωξη σε καθαρές επιφάνειες</a:t>
            </a:r>
          </a:p>
          <a:p>
            <a:pPr>
              <a:buNone/>
            </a:pPr>
            <a:r>
              <a:rPr lang="el-GR" sz="1600" i="1" dirty="0" smtClean="0">
                <a:latin typeface="Arial" pitchFamily="34" charset="0"/>
                <a:cs typeface="Arial" pitchFamily="34" charset="0"/>
              </a:rPr>
              <a:t>     και </a:t>
            </a:r>
            <a:r>
              <a:rPr lang="el-GR" sz="1600" i="1" dirty="0" smtClean="0">
                <a:latin typeface="Arial" pitchFamily="34" charset="0"/>
                <a:cs typeface="Arial" pitchFamily="34" charset="0"/>
              </a:rPr>
              <a:t>αντικείμενα</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Χρησιμοποιήστε ένα καταχωρημένο στην </a:t>
            </a:r>
            <a:r>
              <a:rPr lang="el-GR" sz="1600" b="1" i="1" dirty="0" smtClean="0">
                <a:latin typeface="Arial" pitchFamily="34" charset="0"/>
                <a:cs typeface="Arial" pitchFamily="34" charset="0"/>
              </a:rPr>
              <a:t>EPA</a:t>
            </a:r>
          </a:p>
          <a:p>
            <a:pPr>
              <a:buNone/>
            </a:pPr>
            <a:r>
              <a:rPr lang="el-GR" sz="1600" i="1" dirty="0" smtClean="0">
                <a:latin typeface="Arial" pitchFamily="34" charset="0"/>
                <a:cs typeface="Arial" pitchFamily="34" charset="0"/>
              </a:rPr>
              <a:t>     απολυμαντικό του </a:t>
            </a:r>
            <a:r>
              <a:rPr lang="el-GR" sz="1600" i="1" dirty="0" smtClean="0">
                <a:latin typeface="Arial" pitchFamily="34" charset="0"/>
                <a:cs typeface="Arial" pitchFamily="34" charset="0"/>
              </a:rPr>
              <a:t>νοσοκομείου</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Ακολουθήστε τις οδηγίες της ετικέτας για τη σωστή </a:t>
            </a:r>
          </a:p>
          <a:p>
            <a:pPr>
              <a:buNone/>
            </a:pPr>
            <a:r>
              <a:rPr lang="el-GR" sz="1600" i="1" dirty="0" smtClean="0">
                <a:latin typeface="Arial" pitchFamily="34" charset="0"/>
                <a:cs typeface="Arial" pitchFamily="34" charset="0"/>
              </a:rPr>
              <a:t>     </a:t>
            </a:r>
            <a:r>
              <a:rPr lang="el-GR" sz="1600" i="1" dirty="0" smtClean="0">
                <a:latin typeface="Arial" pitchFamily="34" charset="0"/>
                <a:cs typeface="Arial" pitchFamily="34" charset="0"/>
              </a:rPr>
              <a:t>αραίωση</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l-GR" sz="1600" i="1" u="sng" dirty="0" smtClean="0">
                <a:latin typeface="Arial" pitchFamily="34" charset="0"/>
                <a:cs typeface="Arial" pitchFamily="34" charset="0"/>
              </a:rPr>
              <a:t>Να φοράτε γάντια </a:t>
            </a:r>
            <a:r>
              <a:rPr lang="el-GR" sz="1600" i="1" dirty="0" smtClean="0">
                <a:latin typeface="Arial" pitchFamily="34" charset="0"/>
                <a:cs typeface="Arial" pitchFamily="34" charset="0"/>
              </a:rPr>
              <a:t>κατά τη διάρκεια της διαδικασίας </a:t>
            </a:r>
          </a:p>
          <a:p>
            <a:pPr>
              <a:buNone/>
            </a:pPr>
            <a:r>
              <a:rPr lang="el-GR" sz="1600" i="1" dirty="0" smtClean="0">
                <a:latin typeface="Arial" pitchFamily="34" charset="0"/>
                <a:cs typeface="Arial" pitchFamily="34" charset="0"/>
              </a:rPr>
              <a:t>     καθαρισμού &amp; απολύμανσης</a:t>
            </a:r>
            <a:endParaRPr lang="en-US" sz="1600" b="1" i="1" u="sng" dirty="0">
              <a:latin typeface="Arial" pitchFamily="34" charset="0"/>
              <a:cs typeface="Arial" pitchFamily="34" charset="0"/>
            </a:endParaRPr>
          </a:p>
        </p:txBody>
      </p:sp>
      <p:pic>
        <p:nvPicPr>
          <p:cNvPr id="5" name="Picture 4" descr="C:\Users\chris\Pictures\epa.jpg"/>
          <p:cNvPicPr>
            <a:picLocks noChangeAspect="1" noChangeArrowheads="1"/>
          </p:cNvPicPr>
          <p:nvPr/>
        </p:nvPicPr>
        <p:blipFill>
          <a:blip r:embed="rId5"/>
          <a:srcRect/>
          <a:stretch>
            <a:fillRect/>
          </a:stretch>
        </p:blipFill>
        <p:spPr bwMode="auto">
          <a:xfrm>
            <a:off x="6643702" y="2714620"/>
            <a:ext cx="2214578" cy="1428760"/>
          </a:xfrm>
          <a:prstGeom prst="rect">
            <a:avLst/>
          </a:prstGeom>
          <a:noFill/>
        </p:spPr>
      </p:pic>
      <p:pic>
        <p:nvPicPr>
          <p:cNvPr id="6" name="Picture 3" descr="Photo showing a bucket of soapy water with a hand holding a sponge."/>
          <p:cNvPicPr>
            <a:picLocks noChangeAspect="1"/>
          </p:cNvPicPr>
          <p:nvPr>
            <p:custDataLst>
              <p:tags r:id="rId1"/>
            </p:custDataLst>
          </p:nvPr>
        </p:nvPicPr>
        <p:blipFill>
          <a:blip r:embed="rId6"/>
          <a:stretch>
            <a:fillRect/>
          </a:stretch>
        </p:blipFill>
        <p:spPr>
          <a:xfrm>
            <a:off x="6643702" y="1000108"/>
            <a:ext cx="2214578" cy="1571636"/>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7" name="Picture 6" descr="Photo showing a gloved hand spraying a bottle of disinfectant."/>
          <p:cNvPicPr>
            <a:picLocks noChangeAspect="1"/>
          </p:cNvPicPr>
          <p:nvPr>
            <p:custDataLst>
              <p:tags r:id="rId2"/>
            </p:custDataLst>
          </p:nvPr>
        </p:nvPicPr>
        <p:blipFill>
          <a:blip r:embed="rId7"/>
          <a:stretch>
            <a:fillRect/>
          </a:stretch>
        </p:blipFill>
        <p:spPr>
          <a:xfrm>
            <a:off x="6643702" y="4286256"/>
            <a:ext cx="2214578" cy="1560511"/>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8" name="Picture 4"/>
          <p:cNvPicPr>
            <a:picLocks noChangeAspect="1"/>
          </p:cNvPicPr>
          <p:nvPr>
            <p:custDataLst>
              <p:tags r:id="rId3"/>
            </p:custDataLst>
          </p:nvPr>
        </p:nvPicPr>
        <p:blipFill>
          <a:blip r:embed="rId8"/>
          <a:srcRect/>
          <a:stretch>
            <a:fillRect/>
          </a:stretch>
        </p:blipFill>
        <p:spPr bwMode="auto">
          <a:xfrm>
            <a:off x="642910" y="5929330"/>
            <a:ext cx="8201053" cy="542908"/>
          </a:xfrm>
          <a:prstGeom prst="rect">
            <a:avLst/>
          </a:prstGeom>
          <a:noFill/>
          <a:ln w="9525">
            <a:noFill/>
            <a:miter lim="800000"/>
            <a:headEnd/>
            <a:tailEnd/>
          </a:ln>
        </p:spPr>
      </p:pic>
    </p:spTree>
  </p:cSld>
  <p:clrMapOvr>
    <a:masterClrMapping/>
  </p:clrMapOvr>
  <p:transition advTm="35521">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572272"/>
          </a:xfrm>
        </p:spPr>
        <p:txBody>
          <a:bodyPr/>
          <a:lstStyle/>
          <a:p>
            <a:pPr algn="ctr">
              <a:buNone/>
            </a:pPr>
            <a:endParaRPr lang="el-GR" sz="2000" b="1" i="1" dirty="0" smtClean="0">
              <a:latin typeface="Arial" pitchFamily="34" charset="0"/>
              <a:cs typeface="Arial" pitchFamily="34" charset="0"/>
            </a:endParaRPr>
          </a:p>
          <a:p>
            <a:pPr algn="ctr">
              <a:buNone/>
            </a:pPr>
            <a:r>
              <a:rPr lang="el-GR" sz="2000" b="1" i="1" dirty="0" smtClean="0">
                <a:latin typeface="Arial" pitchFamily="34" charset="0"/>
                <a:cs typeface="Arial" pitchFamily="34" charset="0"/>
              </a:rPr>
              <a:t>Απολύμανση της Μονάδας </a:t>
            </a:r>
            <a:r>
              <a:rPr lang="el-GR" sz="2000" b="1" i="1" dirty="0" smtClean="0">
                <a:latin typeface="Arial" pitchFamily="34" charset="0"/>
                <a:cs typeface="Arial" pitchFamily="34" charset="0"/>
              </a:rPr>
              <a:t>Αιμοκάθαρσης</a:t>
            </a:r>
            <a:endParaRPr lang="el-GR" sz="2000" b="1" i="1" dirty="0" smtClean="0">
              <a:latin typeface="Arial" pitchFamily="34" charset="0"/>
              <a:cs typeface="Arial" pitchFamily="34" charset="0"/>
            </a:endParaRPr>
          </a:p>
          <a:p>
            <a:pPr>
              <a:buNone/>
            </a:pPr>
            <a:r>
              <a:rPr lang="el-GR" sz="2000" dirty="0" smtClean="0"/>
              <a:t>     </a:t>
            </a:r>
          </a:p>
          <a:p>
            <a:pPr>
              <a:buNone/>
            </a:pPr>
            <a:r>
              <a:rPr lang="el-GR" sz="2000" b="1" i="1" dirty="0" smtClean="0">
                <a:latin typeface="Arial" pitchFamily="34" charset="0"/>
                <a:cs typeface="Arial" pitchFamily="34" charset="0"/>
              </a:rPr>
              <a:t>   </a:t>
            </a:r>
            <a:r>
              <a:rPr lang="el-GR" sz="1600" b="1" i="1" dirty="0" smtClean="0">
                <a:latin typeface="Arial" pitchFamily="34" charset="0"/>
                <a:cs typeface="Arial" pitchFamily="34" charset="0"/>
              </a:rPr>
              <a:t>Όλες οι επιφάνειες </a:t>
            </a:r>
            <a:r>
              <a:rPr lang="el-GR" sz="1600" i="1" dirty="0" smtClean="0">
                <a:latin typeface="Arial" pitchFamily="34" charset="0"/>
                <a:cs typeface="Arial" pitchFamily="34" charset="0"/>
              </a:rPr>
              <a:t>του εξοπλισμού να </a:t>
            </a:r>
          </a:p>
          <a:p>
            <a:pPr>
              <a:buNone/>
            </a:pPr>
            <a:r>
              <a:rPr lang="el-GR" sz="1600" i="1" dirty="0" smtClean="0">
                <a:latin typeface="Arial" pitchFamily="34" charset="0"/>
                <a:cs typeface="Arial" pitchFamily="34" charset="0"/>
              </a:rPr>
              <a:t>    θεωρούνται ότι έχουν μολυνθεί μετά από</a:t>
            </a:r>
          </a:p>
          <a:p>
            <a:pPr>
              <a:buNone/>
            </a:pPr>
            <a:r>
              <a:rPr lang="el-GR" sz="1600" i="1" dirty="0" smtClean="0">
                <a:latin typeface="Arial" pitchFamily="34" charset="0"/>
                <a:cs typeface="Arial" pitchFamily="34" charset="0"/>
              </a:rPr>
              <a:t>    μια συνεδρία αιμοκάθαρσης και ως </a:t>
            </a:r>
          </a:p>
          <a:p>
            <a:pPr>
              <a:buNone/>
            </a:pPr>
            <a:r>
              <a:rPr lang="el-GR" sz="1600" i="1" dirty="0" smtClean="0">
                <a:latin typeface="Arial" pitchFamily="34" charset="0"/>
                <a:cs typeface="Arial" pitchFamily="34" charset="0"/>
              </a:rPr>
              <a:t>    εκ τούτου θα πρέπει να </a:t>
            </a:r>
            <a:r>
              <a:rPr lang="el-GR" sz="1600" i="1" dirty="0" smtClean="0">
                <a:latin typeface="Arial" pitchFamily="34" charset="0"/>
                <a:cs typeface="Arial" pitchFamily="34" charset="0"/>
              </a:rPr>
              <a:t>απολυμαίνονται</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Αφού ο ασθενής φεύγει από την αίθουσα </a:t>
            </a:r>
          </a:p>
          <a:p>
            <a:pPr>
              <a:buNone/>
            </a:pPr>
            <a:r>
              <a:rPr lang="el-GR" sz="1600" i="1" dirty="0" smtClean="0">
                <a:latin typeface="Arial" pitchFamily="34" charset="0"/>
                <a:cs typeface="Arial" pitchFamily="34" charset="0"/>
              </a:rPr>
              <a:t>    αιμοκάθαρσης  γίνεται </a:t>
            </a:r>
            <a:r>
              <a:rPr lang="el-GR" sz="1600" b="1" i="1" dirty="0" smtClean="0">
                <a:latin typeface="Arial" pitchFamily="34" charset="0"/>
                <a:cs typeface="Arial" pitchFamily="34" charset="0"/>
              </a:rPr>
              <a:t>απολύμανση ,</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(συμπεριλαμβανομένων καρεκλών, </a:t>
            </a:r>
          </a:p>
          <a:p>
            <a:pPr>
              <a:buNone/>
            </a:pPr>
            <a:r>
              <a:rPr lang="el-GR" sz="1600" i="1" dirty="0" smtClean="0">
                <a:latin typeface="Arial" pitchFamily="34" charset="0"/>
                <a:cs typeface="Arial" pitchFamily="34" charset="0"/>
              </a:rPr>
              <a:t>    δίσκων, πάγκων, και μηχανημάτων) μετά από κάθε θεραπεία ασθενή.</a:t>
            </a:r>
          </a:p>
          <a:p>
            <a:pPr>
              <a:buNone/>
            </a:pPr>
            <a:r>
              <a:rPr lang="el-GR" sz="1600" i="1" dirty="0" smtClean="0">
                <a:latin typeface="Arial" pitchFamily="34" charset="0"/>
                <a:cs typeface="Arial" pitchFamily="34" charset="0"/>
              </a:rPr>
              <a:t>    Σκουπίστε όλες τις </a:t>
            </a:r>
            <a:r>
              <a:rPr lang="el-GR" sz="1600" i="1" dirty="0" smtClean="0">
                <a:latin typeface="Arial" pitchFamily="34" charset="0"/>
                <a:cs typeface="Arial" pitchFamily="34" charset="0"/>
              </a:rPr>
              <a:t>επιφάνειες</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Οι επιφάνειες πρέπει να είναι υγρές με απολυμαντικό και να </a:t>
            </a:r>
            <a:r>
              <a:rPr lang="el-GR" sz="1600" b="1" i="1" dirty="0" smtClean="0">
                <a:latin typeface="Arial" pitchFamily="34" charset="0"/>
                <a:cs typeface="Arial" pitchFamily="34" charset="0"/>
              </a:rPr>
              <a:t>αφήνονται να</a:t>
            </a:r>
          </a:p>
          <a:p>
            <a:pPr>
              <a:buNone/>
            </a:pPr>
            <a:r>
              <a:rPr lang="el-GR" sz="1600" b="1" i="1" dirty="0" smtClean="0">
                <a:latin typeface="Arial" pitchFamily="34" charset="0"/>
                <a:cs typeface="Arial" pitchFamily="34" charset="0"/>
              </a:rPr>
              <a:t>    στεγνώσουν </a:t>
            </a:r>
            <a:r>
              <a:rPr lang="el-GR" sz="1600" i="1" dirty="0" smtClean="0">
                <a:latin typeface="Arial" pitchFamily="34" charset="0"/>
                <a:cs typeface="Arial" pitchFamily="34" charset="0"/>
              </a:rPr>
              <a:t>στον </a:t>
            </a:r>
            <a:r>
              <a:rPr lang="el-GR" sz="1600" i="1" dirty="0" smtClean="0">
                <a:latin typeface="Arial" pitchFamily="34" charset="0"/>
                <a:cs typeface="Arial" pitchFamily="34" charset="0"/>
              </a:rPr>
              <a:t>αέρα</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Δώστε ιδιαίτερη προσοχή στον καθαρισμό στους πίνακες ελέγχου στα</a:t>
            </a:r>
          </a:p>
          <a:p>
            <a:pPr>
              <a:buNone/>
            </a:pPr>
            <a:r>
              <a:rPr lang="el-GR" sz="1600" i="1" dirty="0" smtClean="0">
                <a:latin typeface="Arial" pitchFamily="34" charset="0"/>
                <a:cs typeface="Arial" pitchFamily="34" charset="0"/>
              </a:rPr>
              <a:t>    μηχανήματα αιμοκάθαρσης και άλλες επιφάνειες που αγγίζονται </a:t>
            </a:r>
            <a:r>
              <a:rPr lang="el-GR" sz="1600" i="1" dirty="0" smtClean="0">
                <a:latin typeface="Arial" pitchFamily="34" charset="0"/>
                <a:cs typeface="Arial" pitchFamily="34" charset="0"/>
              </a:rPr>
              <a:t>συχνά</a:t>
            </a:r>
            <a:endParaRPr lang="el-GR" sz="1600" i="1" dirty="0" smtClean="0">
              <a:latin typeface="Arial" pitchFamily="34" charset="0"/>
              <a:cs typeface="Arial" pitchFamily="34" charset="0"/>
            </a:endParaRPr>
          </a:p>
          <a:p>
            <a:pPr>
              <a:buNone/>
            </a:pPr>
            <a:endParaRPr lang="en-US" sz="1600" b="1" i="1" u="sng" dirty="0">
              <a:latin typeface="Arial" pitchFamily="34" charset="0"/>
              <a:cs typeface="Arial" pitchFamily="34" charset="0"/>
            </a:endParaRPr>
          </a:p>
        </p:txBody>
      </p:sp>
      <p:pic>
        <p:nvPicPr>
          <p:cNvPr id="4" name="Picture 1" descr="A photo showing a dialysis station (machine and chair)."/>
          <p:cNvPicPr>
            <a:picLocks noChangeAspect="1"/>
          </p:cNvPicPr>
          <p:nvPr>
            <p:custDataLst>
              <p:tags r:id="rId1"/>
            </p:custDataLst>
          </p:nvPr>
        </p:nvPicPr>
        <p:blipFill>
          <a:blip r:embed="rId4"/>
          <a:stretch>
            <a:fillRect/>
          </a:stretch>
        </p:blipFill>
        <p:spPr>
          <a:xfrm>
            <a:off x="5214942" y="1571612"/>
            <a:ext cx="3619504" cy="1857372"/>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500034" y="5857892"/>
            <a:ext cx="8201053" cy="614346"/>
          </a:xfrm>
          <a:prstGeom prst="rect">
            <a:avLst/>
          </a:prstGeom>
          <a:noFill/>
          <a:ln w="9525">
            <a:noFill/>
            <a:miter lim="800000"/>
            <a:headEnd/>
            <a:tailEnd/>
          </a:ln>
        </p:spPr>
      </p:pic>
    </p:spTree>
  </p:cSld>
  <p:clrMapOvr>
    <a:masterClrMapping/>
  </p:clrMapOvr>
  <p:transition advTm="36379">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14290"/>
            <a:ext cx="8229600" cy="5815034"/>
          </a:xfrm>
        </p:spPr>
        <p:txBody>
          <a:bodyPr/>
          <a:lstStyle/>
          <a:p>
            <a:pPr>
              <a:buNone/>
            </a:pPr>
            <a:r>
              <a:rPr lang="el-GR" sz="2400" dirty="0" smtClean="0"/>
              <a:t>    </a:t>
            </a:r>
          </a:p>
          <a:p>
            <a:pPr>
              <a:buNone/>
            </a:pPr>
            <a:r>
              <a:rPr lang="el-GR" sz="2400" b="1" i="1" dirty="0" smtClean="0">
                <a:latin typeface="Arial" pitchFamily="34" charset="0"/>
                <a:cs typeface="Arial" pitchFamily="34" charset="0"/>
              </a:rPr>
              <a:t>    </a:t>
            </a:r>
            <a:r>
              <a:rPr lang="el-GR" sz="2000" b="1" i="1" dirty="0" smtClean="0">
                <a:latin typeface="Arial" pitchFamily="34" charset="0"/>
                <a:cs typeface="Arial" pitchFamily="34" charset="0"/>
              </a:rPr>
              <a:t>Ασφαλής χειρισμός των φίλτρων αιμοκάθαρσης </a:t>
            </a:r>
          </a:p>
          <a:p>
            <a:pPr>
              <a:buNone/>
            </a:pPr>
            <a:r>
              <a:rPr lang="el-GR" sz="2000" b="1" i="1" dirty="0" smtClean="0">
                <a:latin typeface="Arial" pitchFamily="34" charset="0"/>
                <a:cs typeface="Arial" pitchFamily="34" charset="0"/>
              </a:rPr>
              <a:t>     και των σωληνώσεων  αίματος.</a:t>
            </a:r>
          </a:p>
          <a:p>
            <a:pPr>
              <a:buNone/>
            </a:pPr>
            <a:r>
              <a:rPr lang="el-GR" sz="1800" i="1" dirty="0" smtClean="0">
                <a:latin typeface="Arial" pitchFamily="34" charset="0"/>
                <a:cs typeface="Arial" pitchFamily="34" charset="0"/>
              </a:rPr>
              <a:t>    </a:t>
            </a:r>
          </a:p>
          <a:p>
            <a:pPr>
              <a:buNone/>
            </a:pPr>
            <a:r>
              <a:rPr lang="el-GR" sz="1800" i="1" dirty="0" smtClean="0">
                <a:latin typeface="Arial" pitchFamily="34" charset="0"/>
                <a:cs typeface="Arial" pitchFamily="34" charset="0"/>
              </a:rPr>
              <a:t>    </a:t>
            </a:r>
            <a:r>
              <a:rPr lang="el-GR" sz="1600" i="1" dirty="0" smtClean="0">
                <a:latin typeface="Arial" pitchFamily="34" charset="0"/>
                <a:cs typeface="Arial" pitchFamily="34" charset="0"/>
              </a:rPr>
              <a:t>Πριν από την αφαίρεση ή τη μεταφορά </a:t>
            </a:r>
          </a:p>
          <a:p>
            <a:pPr>
              <a:buNone/>
            </a:pPr>
            <a:r>
              <a:rPr lang="el-GR" sz="1600" i="1" dirty="0" smtClean="0">
                <a:latin typeface="Arial" pitchFamily="34" charset="0"/>
                <a:cs typeface="Arial" pitchFamily="34" charset="0"/>
              </a:rPr>
              <a:t>    χρησιμοποιημένων φίλτρων αιμοκάθαρσης  </a:t>
            </a:r>
          </a:p>
          <a:p>
            <a:pPr>
              <a:buNone/>
            </a:pPr>
            <a:r>
              <a:rPr lang="el-GR" sz="1600" i="1" dirty="0" smtClean="0">
                <a:latin typeface="Arial" pitchFamily="34" charset="0"/>
                <a:cs typeface="Arial" pitchFamily="34" charset="0"/>
              </a:rPr>
              <a:t>    και των σωληνώσεων αίματος, καλύψτε</a:t>
            </a:r>
          </a:p>
          <a:p>
            <a:pPr>
              <a:buNone/>
            </a:pPr>
            <a:r>
              <a:rPr lang="el-GR" sz="1600" i="1" dirty="0" smtClean="0">
                <a:latin typeface="Arial" pitchFamily="34" charset="0"/>
                <a:cs typeface="Arial" pitchFamily="34" charset="0"/>
              </a:rPr>
              <a:t>    τη θύρα του φίλτρου  με το  καπάκι της </a:t>
            </a:r>
          </a:p>
          <a:p>
            <a:pPr>
              <a:buNone/>
            </a:pPr>
            <a:r>
              <a:rPr lang="el-GR" sz="1600" i="1" dirty="0" smtClean="0">
                <a:latin typeface="Arial" pitchFamily="34" charset="0"/>
                <a:cs typeface="Arial" pitchFamily="34" charset="0"/>
              </a:rPr>
              <a:t>    συσκευής  και κλείστε το</a:t>
            </a:r>
          </a:p>
          <a:p>
            <a:pPr>
              <a:buNone/>
            </a:pPr>
            <a:r>
              <a:rPr lang="el-GR" sz="1600" i="1" dirty="0" smtClean="0">
                <a:latin typeface="Arial" pitchFamily="34" charset="0"/>
                <a:cs typeface="Arial" pitchFamily="34" charset="0"/>
              </a:rPr>
              <a:t>    σφιγκτήρα των σωληνώσεων </a:t>
            </a:r>
            <a:r>
              <a:rPr lang="el-GR" sz="1600" i="1" dirty="0" smtClean="0">
                <a:latin typeface="Arial" pitchFamily="34" charset="0"/>
                <a:cs typeface="Arial" pitchFamily="34" charset="0"/>
              </a:rPr>
              <a:t>αίματος</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Τοποθετήστε όλα τα  χρησιμοποιημένα φίλτρα</a:t>
            </a:r>
          </a:p>
          <a:p>
            <a:pPr>
              <a:buNone/>
            </a:pPr>
            <a:r>
              <a:rPr lang="el-GR" sz="1600" i="1" dirty="0" smtClean="0">
                <a:latin typeface="Arial" pitchFamily="34" charset="0"/>
                <a:cs typeface="Arial" pitchFamily="34" charset="0"/>
              </a:rPr>
              <a:t>     και τις σωληνώσεις αίματος</a:t>
            </a:r>
          </a:p>
          <a:p>
            <a:pPr>
              <a:buNone/>
            </a:pPr>
            <a:r>
              <a:rPr lang="el-GR" sz="1600" i="1" dirty="0" smtClean="0">
                <a:latin typeface="Arial" pitchFamily="34" charset="0"/>
                <a:cs typeface="Arial" pitchFamily="34" charset="0"/>
              </a:rPr>
              <a:t>     σε στεγανά δοχεία για τη μεταφορά από </a:t>
            </a:r>
          </a:p>
          <a:p>
            <a:pPr>
              <a:buNone/>
            </a:pPr>
            <a:r>
              <a:rPr lang="el-GR" sz="1600" i="1" dirty="0" smtClean="0">
                <a:latin typeface="Arial" pitchFamily="34" charset="0"/>
                <a:cs typeface="Arial" pitchFamily="34" charset="0"/>
              </a:rPr>
              <a:t>     το σταθμό για επανεπεξεργασία ή για </a:t>
            </a:r>
            <a:r>
              <a:rPr lang="el-GR" sz="1600" i="1" dirty="0" smtClean="0">
                <a:latin typeface="Arial" pitchFamily="34" charset="0"/>
                <a:cs typeface="Arial" pitchFamily="34" charset="0"/>
              </a:rPr>
              <a:t>απόρριψη</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Εάν τα φίλτρα αιμοκάθαρσης επαναχρησιμοποιούνται, ακολουθήστε</a:t>
            </a:r>
          </a:p>
          <a:p>
            <a:pPr>
              <a:buNone/>
            </a:pPr>
            <a:r>
              <a:rPr lang="el-GR" sz="1600" i="1" dirty="0" smtClean="0">
                <a:latin typeface="Arial" pitchFamily="34" charset="0"/>
                <a:cs typeface="Arial" pitchFamily="34" charset="0"/>
              </a:rPr>
              <a:t>     δημοσιευμένες μεθόδους (π.χ. πρότυπα </a:t>
            </a:r>
            <a:r>
              <a:rPr lang="el-GR" sz="1600" b="1" i="1" dirty="0" smtClean="0">
                <a:latin typeface="Arial" pitchFamily="34" charset="0"/>
                <a:cs typeface="Arial" pitchFamily="34" charset="0"/>
              </a:rPr>
              <a:t>AAMI</a:t>
            </a:r>
            <a:r>
              <a:rPr lang="el-GR" sz="1600" i="1" dirty="0" smtClean="0">
                <a:latin typeface="Arial" pitchFamily="34" charset="0"/>
                <a:cs typeface="Arial" pitchFamily="34" charset="0"/>
              </a:rPr>
              <a:t>) για </a:t>
            </a:r>
            <a:r>
              <a:rPr lang="el-GR" sz="1600" i="1" dirty="0" err="1" smtClean="0">
                <a:latin typeface="Arial" pitchFamily="34" charset="0"/>
                <a:cs typeface="Arial" pitchFamily="34" charset="0"/>
              </a:rPr>
              <a:t>επανεπεξεργασία</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endParaRPr lang="el-GR" sz="1200" b="1" i="1" dirty="0" smtClean="0">
              <a:latin typeface="Arial" pitchFamily="34" charset="0"/>
              <a:cs typeface="Arial" pitchFamily="34" charset="0"/>
            </a:endParaRPr>
          </a:p>
          <a:p>
            <a:pPr>
              <a:buNone/>
            </a:pPr>
            <a:r>
              <a:rPr lang="el-GR" sz="1200" b="1" i="1" dirty="0" smtClean="0">
                <a:latin typeface="Arial" pitchFamily="34" charset="0"/>
                <a:cs typeface="Arial" pitchFamily="34" charset="0"/>
              </a:rPr>
              <a:t>     </a:t>
            </a:r>
            <a:r>
              <a:rPr lang="en-US" sz="1200" b="1" i="1" dirty="0" smtClean="0">
                <a:latin typeface="Arial" pitchFamily="34" charset="0"/>
                <a:cs typeface="Arial" pitchFamily="34" charset="0"/>
              </a:rPr>
              <a:t>AAMI</a:t>
            </a:r>
            <a:r>
              <a:rPr lang="en-US" sz="1200" i="1" dirty="0" smtClean="0">
                <a:latin typeface="Arial" pitchFamily="34" charset="0"/>
                <a:cs typeface="Arial" pitchFamily="34" charset="0"/>
              </a:rPr>
              <a:t> is the Association for the Advancement of Medical Instrumentation</a:t>
            </a:r>
          </a:p>
        </p:txBody>
      </p:sp>
      <p:pic>
        <p:nvPicPr>
          <p:cNvPr id="4" name="Picture 3" descr="A photo showing dialyzer."/>
          <p:cNvPicPr>
            <a:picLocks noChangeAspect="1"/>
          </p:cNvPicPr>
          <p:nvPr>
            <p:custDataLst>
              <p:tags r:id="rId1"/>
            </p:custDataLst>
          </p:nvPr>
        </p:nvPicPr>
        <p:blipFill>
          <a:blip r:embed="rId4" cstate="print"/>
          <a:stretch>
            <a:fillRect/>
          </a:stretch>
        </p:blipFill>
        <p:spPr>
          <a:xfrm>
            <a:off x="5715008" y="1571612"/>
            <a:ext cx="3086100" cy="2714644"/>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5" name="Picture 4"/>
          <p:cNvPicPr>
            <a:picLocks noChangeAspect="1"/>
          </p:cNvPicPr>
          <p:nvPr>
            <p:custDataLst>
              <p:tags r:id="rId2"/>
            </p:custDataLst>
          </p:nvPr>
        </p:nvPicPr>
        <p:blipFill>
          <a:blip r:embed="rId5"/>
          <a:srcRect/>
          <a:stretch>
            <a:fillRect/>
          </a:stretch>
        </p:blipFill>
        <p:spPr bwMode="auto">
          <a:xfrm>
            <a:off x="500034" y="5786454"/>
            <a:ext cx="8201053" cy="685784"/>
          </a:xfrm>
          <a:prstGeom prst="rect">
            <a:avLst/>
          </a:prstGeom>
          <a:noFill/>
          <a:ln w="9525">
            <a:noFill/>
            <a:miter lim="800000"/>
            <a:headEnd/>
            <a:tailEnd/>
          </a:ln>
        </p:spPr>
      </p:pic>
    </p:spTree>
  </p:cSld>
  <p:clrMapOvr>
    <a:masterClrMapping/>
  </p:clrMapOvr>
  <p:transition advTm="33774">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428604"/>
            <a:ext cx="8229600" cy="5262578"/>
          </a:xfrm>
        </p:spPr>
        <p:txBody>
          <a:bodyPr/>
          <a:lstStyle/>
          <a:p>
            <a:pPr algn="l"/>
            <a:r>
              <a:rPr lang="el-GR" sz="2000" b="1" i="1" dirty="0" smtClean="0">
                <a:latin typeface="Arial" pitchFamily="34" charset="0"/>
                <a:cs typeface="Arial" pitchFamily="34" charset="0"/>
              </a:rPr>
              <a:t>     </a:t>
            </a:r>
            <a:br>
              <a:rPr lang="el-GR" sz="2000" b="1" i="1" dirty="0" smtClean="0">
                <a:latin typeface="Arial" pitchFamily="34" charset="0"/>
                <a:cs typeface="Arial" pitchFamily="34" charset="0"/>
              </a:rPr>
            </a:br>
            <a:r>
              <a:rPr lang="el-GR" sz="2000" b="1" i="1" dirty="0" smtClean="0">
                <a:latin typeface="Arial" pitchFamily="34" charset="0"/>
                <a:cs typeface="Arial" pitchFamily="34" charset="0"/>
              </a:rPr>
              <a:t>     Συνηθέστερα νοσοκομειακά παθογόνα:</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2000" b="1" i="1" dirty="0" smtClean="0">
                <a:solidFill>
                  <a:srgbClr val="FF0000"/>
                </a:solidFill>
                <a:latin typeface="Arial" pitchFamily="34" charset="0"/>
                <a:cs typeface="Arial" pitchFamily="34" charset="0"/>
              </a:rPr>
              <a:t>Μετάδοση μέσω επαφής:</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b="1" i="1" dirty="0" smtClean="0">
                <a:latin typeface="Arial" pitchFamily="34" charset="0"/>
                <a:cs typeface="Arial" pitchFamily="34" charset="0"/>
              </a:rPr>
              <a:t>    </a:t>
            </a:r>
            <a:br>
              <a:rPr lang="el-GR" sz="2000" b="1" i="1" dirty="0" smtClean="0">
                <a:latin typeface="Arial" pitchFamily="34" charset="0"/>
                <a:cs typeface="Arial" pitchFamily="34" charset="0"/>
              </a:rPr>
            </a:br>
            <a:r>
              <a:rPr lang="el-GR" sz="2000" b="1" i="1" dirty="0" smtClean="0">
                <a:latin typeface="Arial" pitchFamily="34" charset="0"/>
                <a:cs typeface="Arial" pitchFamily="34" charset="0"/>
              </a:rPr>
              <a:t>    </a:t>
            </a:r>
            <a:r>
              <a:rPr lang="el-GR" sz="1600" b="1" i="1" dirty="0" smtClean="0">
                <a:latin typeface="Arial" pitchFamily="34" charset="0"/>
                <a:cs typeface="Arial" pitchFamily="34" charset="0"/>
              </a:rPr>
              <a:t>Βακτηριακά παθογόνα:</a:t>
            </a:r>
            <a:br>
              <a:rPr lang="el-GR" sz="1600" b="1" i="1" dirty="0" smtClean="0">
                <a:latin typeface="Arial" pitchFamily="34" charset="0"/>
                <a:cs typeface="Arial" pitchFamily="34" charset="0"/>
              </a:rPr>
            </a:b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    </a:t>
            </a:r>
            <a:r>
              <a:rPr lang="en-US" sz="1600" b="1" i="1" dirty="0" smtClean="0">
                <a:latin typeface="Arial" pitchFamily="34" charset="0"/>
                <a:cs typeface="Arial" pitchFamily="34" charset="0"/>
              </a:rPr>
              <a:t>Gram</a:t>
            </a:r>
            <a:r>
              <a:rPr lang="el-GR" sz="1600" b="1" i="1" dirty="0" smtClean="0">
                <a:latin typeface="Arial" pitchFamily="34" charset="0"/>
                <a:cs typeface="Arial" pitchFamily="34" charset="0"/>
              </a:rPr>
              <a:t> (+): </a:t>
            </a:r>
            <a:r>
              <a:rPr lang="en-US" sz="1600" i="1" dirty="0" smtClean="0">
                <a:latin typeface="Arial" pitchFamily="34" charset="0"/>
                <a:cs typeface="Arial" pitchFamily="34" charset="0"/>
              </a:rPr>
              <a:t>X</a:t>
            </a:r>
            <a:r>
              <a:rPr lang="el-GR" sz="1600" i="1" dirty="0" err="1" smtClean="0">
                <a:latin typeface="Arial" pitchFamily="34" charset="0"/>
                <a:cs typeface="Arial" pitchFamily="34" charset="0"/>
              </a:rPr>
              <a:t>ρυσίζων</a:t>
            </a:r>
            <a:r>
              <a:rPr lang="el-GR" sz="1600" i="1" dirty="0" smtClean="0">
                <a:latin typeface="Arial" pitchFamily="34" charset="0"/>
                <a:cs typeface="Arial" pitchFamily="34" charset="0"/>
              </a:rPr>
              <a:t> σταφυλόκοκκος (</a:t>
            </a:r>
            <a:r>
              <a:rPr lang="en-US" sz="1600" i="1" dirty="0" smtClean="0">
                <a:latin typeface="Arial" pitchFamily="34" charset="0"/>
                <a:cs typeface="Arial" pitchFamily="34" charset="0"/>
              </a:rPr>
              <a:t>St</a:t>
            </a: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aureus</a:t>
            </a:r>
            <a:r>
              <a:rPr lang="el-GR" sz="1600" i="1" dirty="0" smtClean="0">
                <a:latin typeface="Arial" pitchFamily="34" charset="0"/>
                <a:cs typeface="Arial" pitchFamily="34" charset="0"/>
              </a:rPr>
              <a:t>), εντερόκοκκοι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E</a:t>
            </a:r>
            <a:r>
              <a:rPr lang="el-GR" sz="1600" i="1" dirty="0" smtClean="0">
                <a:latin typeface="Arial" pitchFamily="34" charset="0"/>
                <a:cs typeface="Arial" pitchFamily="34" charset="0"/>
              </a:rPr>
              <a:t>.</a:t>
            </a:r>
            <a:r>
              <a:rPr lang="en-US" sz="1600" i="1" dirty="0" smtClean="0">
                <a:latin typeface="Arial" pitchFamily="34" charset="0"/>
                <a:cs typeface="Arial" pitchFamily="34" charset="0"/>
              </a:rPr>
              <a:t>faecalis</a:t>
            </a:r>
            <a:r>
              <a:rPr lang="el-GR" sz="1600" i="1" dirty="0" smtClean="0">
                <a:latin typeface="Arial" pitchFamily="34" charset="0"/>
                <a:cs typeface="Arial" pitchFamily="34" charset="0"/>
              </a:rPr>
              <a:t>,  Ε.</a:t>
            </a:r>
            <a:r>
              <a:rPr lang="en-US" sz="1600" i="1" dirty="0" smtClean="0">
                <a:latin typeface="Arial" pitchFamily="34" charset="0"/>
                <a:cs typeface="Arial" pitchFamily="34" charset="0"/>
              </a:rPr>
              <a:t>faecium</a:t>
            </a:r>
            <a:r>
              <a:rPr lang="el-GR" sz="1600" i="1" dirty="0" smtClean="0">
                <a:latin typeface="Arial" pitchFamily="34" charset="0"/>
                <a:cs typeface="Arial" pitchFamily="34" charset="0"/>
              </a:rPr>
              <a:t>), Κλωστηρίδιο (</a:t>
            </a:r>
            <a:r>
              <a:rPr lang="en-US" sz="1600" i="1" dirty="0" smtClean="0">
                <a:latin typeface="Arial" pitchFamily="34" charset="0"/>
                <a:cs typeface="Arial" pitchFamily="34" charset="0"/>
              </a:rPr>
              <a:t>C</a:t>
            </a: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difficile</a:t>
            </a:r>
            <a:r>
              <a:rPr lang="el-GR" sz="1600" i="1" dirty="0" smtClean="0">
                <a:latin typeface="Arial" pitchFamily="34" charset="0"/>
                <a:cs typeface="Arial" pitchFamily="34" charset="0"/>
              </a:rPr>
              <a:t>)</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b="1" i="1" dirty="0" smtClean="0">
                <a:latin typeface="Arial" pitchFamily="34" charset="0"/>
                <a:cs typeface="Arial" pitchFamily="34" charset="0"/>
              </a:rPr>
              <a:t>Gram (-): </a:t>
            </a:r>
            <a:r>
              <a:rPr lang="en-US" sz="1600" i="1" dirty="0" smtClean="0">
                <a:latin typeface="Arial" pitchFamily="34" charset="0"/>
                <a:cs typeface="Arial" pitchFamily="34" charset="0"/>
              </a:rPr>
              <a:t>Εντεροβακτ</a:t>
            </a:r>
            <a:r>
              <a:rPr lang="el-GR" sz="1600" i="1" dirty="0" smtClean="0">
                <a:latin typeface="Arial" pitchFamily="34" charset="0"/>
                <a:cs typeface="Arial" pitchFamily="34" charset="0"/>
              </a:rPr>
              <a:t>η</a:t>
            </a:r>
            <a:r>
              <a:rPr lang="en-US" sz="1600" i="1" dirty="0" smtClean="0">
                <a:latin typeface="Arial" pitchFamily="34" charset="0"/>
                <a:cs typeface="Arial" pitchFamily="34" charset="0"/>
              </a:rPr>
              <a:t>ριοειδ</a:t>
            </a:r>
            <a:r>
              <a:rPr lang="el-GR" sz="1600" i="1" dirty="0" smtClean="0">
                <a:latin typeface="Arial" pitchFamily="34" charset="0"/>
                <a:cs typeface="Arial" pitchFamily="34" charset="0"/>
              </a:rPr>
              <a:t>ή</a:t>
            </a:r>
            <a:r>
              <a:rPr lang="en-US" sz="1600" i="1" dirty="0" smtClean="0">
                <a:latin typeface="Arial" pitchFamily="34" charset="0"/>
                <a:cs typeface="Arial" pitchFamily="34" charset="0"/>
              </a:rPr>
              <a:t> (Klebsiella, Proteus, Escherichia,  </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Enterobacter,</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Citrobacter, Serratia), Ψευδομονάδα (Pseudomonas aeru-ginosa)</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     </a:t>
            </a:r>
            <a:r>
              <a:rPr lang="en-US" sz="1600" b="1" i="1" dirty="0" smtClean="0">
                <a:latin typeface="Arial" pitchFamily="34" charset="0"/>
                <a:cs typeface="Arial" pitchFamily="34" charset="0"/>
              </a:rPr>
              <a:t>Άλλα Gram(-) </a:t>
            </a:r>
            <a:r>
              <a:rPr lang="en-US" sz="1600" i="1" dirty="0" smtClean="0">
                <a:latin typeface="Arial" pitchFamily="34" charset="0"/>
                <a:cs typeface="Arial" pitchFamily="34" charset="0"/>
              </a:rPr>
              <a:t>πα</a:t>
            </a:r>
            <a:r>
              <a:rPr lang="el-GR" sz="1600" i="1" dirty="0" smtClean="0">
                <a:latin typeface="Arial" pitchFamily="34" charset="0"/>
                <a:cs typeface="Arial" pitchFamily="34" charset="0"/>
              </a:rPr>
              <a:t>θ</a:t>
            </a:r>
            <a:r>
              <a:rPr lang="en-US" sz="1600" i="1" dirty="0" smtClean="0">
                <a:latin typeface="Arial" pitchFamily="34" charset="0"/>
                <a:cs typeface="Arial" pitchFamily="34" charset="0"/>
              </a:rPr>
              <a:t>ογόνα (Stenotrophomonas, Burkholderia, </a:t>
            </a:r>
            <a:r>
              <a:rPr lang="el-GR" sz="1600" i="1" dirty="0" smtClean="0">
                <a:latin typeface="Arial" pitchFamily="34" charset="0"/>
                <a:cs typeface="Arial" pitchFamily="34" charset="0"/>
              </a:rPr>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err="1" smtClean="0">
                <a:latin typeface="Arial" pitchFamily="34" charset="0"/>
                <a:cs typeface="Arial" pitchFamily="34" charset="0"/>
              </a:rPr>
              <a:t>Shigella</a:t>
            </a:r>
            <a:r>
              <a:rPr lang="en-US" sz="1600" i="1" dirty="0" smtClean="0">
                <a:latin typeface="Arial" pitchFamily="34" charset="0"/>
                <a:cs typeface="Arial" pitchFamily="34" charset="0"/>
              </a:rPr>
              <a:t>)</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Ιοί που μεταδίδονται μέσω επαφής:</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Αναπνευστικός συγκυτιακός, Ερπητοϊοί (απλού έρπητα, έρπητα </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ζωστήρα</a:t>
            </a:r>
            <a:r>
              <a:rPr lang="el-GR" sz="1600" i="1" dirty="0" smtClean="0">
                <a:latin typeface="Arial" pitchFamily="34" charset="0"/>
                <a:cs typeface="Arial" pitchFamily="34" charset="0"/>
              </a:rPr>
              <a:t>)</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Εντεροϊοί, Ιοί Παραϊνφλουέντζας, Ροταϊός, Ηπατίτιδας Α, </a:t>
            </a:r>
            <a:r>
              <a:rPr lang="el-GR" sz="1600" i="1" dirty="0" err="1" smtClean="0">
                <a:latin typeface="Arial" pitchFamily="34" charset="0"/>
                <a:cs typeface="Arial" pitchFamily="34" charset="0"/>
              </a:rPr>
              <a:t>Ρινοϊοί</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l-GR" sz="1400" b="1" dirty="0" smtClean="0"/>
              <a:t>   </a:t>
            </a:r>
            <a:r>
              <a:rPr lang="en-US" sz="1400" dirty="0" smtClean="0"/>
              <a:t/>
            </a:r>
            <a:br>
              <a:rPr lang="en-US" sz="1400" dirty="0" smtClean="0"/>
            </a:br>
            <a:endParaRPr lang="en-US" sz="1400" dirty="0">
              <a:latin typeface="Arial" pitchFamily="34" charset="0"/>
              <a:cs typeface="Arial" pitchFamily="34" charset="0"/>
            </a:endParaRPr>
          </a:p>
        </p:txBody>
      </p:sp>
    </p:spTree>
  </p:cSld>
  <p:clrMapOvr>
    <a:masterClrMapping/>
  </p:clrMapOvr>
  <p:transition advTm="22994">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714488"/>
            <a:ext cx="8229600" cy="4572032"/>
          </a:xfrm>
        </p:spPr>
        <p:txBody>
          <a:bodyPr>
            <a:noAutofit/>
          </a:bodyPr>
          <a:lstStyle/>
          <a:p>
            <a:pPr>
              <a:buNone/>
            </a:pPr>
            <a:r>
              <a:rPr lang="el-GR" sz="1600" i="1" dirty="0" smtClean="0">
                <a:latin typeface="Arial" pitchFamily="34" charset="0"/>
                <a:cs typeface="Arial" pitchFamily="34" charset="0"/>
              </a:rPr>
              <a:t>      Διεθνείς οργανισμοί έχουν δημιουργήσει κατευθυντήριες γραμμές και συστάσεις σχετικά με την πρόληψη και τον έλεγχο των λοιμώξεων και για την εφαρμογή</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αυτών  των ρυθμίσεων στην </a:t>
            </a:r>
            <a:r>
              <a:rPr lang="el-GR" sz="1600" i="1" dirty="0" smtClean="0">
                <a:latin typeface="Arial" pitchFamily="34" charset="0"/>
                <a:cs typeface="Arial" pitchFamily="34" charset="0"/>
              </a:rPr>
              <a:t>ΑΚ</a:t>
            </a:r>
            <a:endParaRPr lang="el-GR" sz="16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t>
            </a:r>
            <a:r>
              <a:rPr lang="el-GR" sz="1600" i="1" dirty="0" smtClean="0">
                <a:latin typeface="Arial" pitchFamily="34" charset="0"/>
                <a:cs typeface="Arial" pitchFamily="34" charset="0"/>
              </a:rPr>
              <a:t>Σε αυτούς  περιλαμβάνονται τα Κέντρα Ελέγχου και Πρόληψης Νοσημάτων </a:t>
            </a:r>
            <a:r>
              <a:rPr lang="el-GR" sz="1400" b="1" i="1" dirty="0" smtClean="0">
                <a:latin typeface="Arial" pitchFamily="34" charset="0"/>
                <a:cs typeface="Arial" pitchFamily="34" charset="0"/>
              </a:rPr>
              <a:t>(CDC), (</a:t>
            </a:r>
            <a:r>
              <a:rPr lang="en-US" sz="1400" b="1" i="1" dirty="0" smtClean="0">
                <a:latin typeface="Arial" pitchFamily="34" charset="0"/>
                <a:cs typeface="Arial" pitchFamily="34" charset="0"/>
              </a:rPr>
              <a:t>ECDC),</a:t>
            </a:r>
          </a:p>
          <a:p>
            <a:pPr>
              <a:buNone/>
            </a:pPr>
            <a:r>
              <a:rPr lang="en-US" sz="1400" b="1" i="1" dirty="0" smtClean="0">
                <a:latin typeface="Arial" pitchFamily="34" charset="0"/>
                <a:cs typeface="Arial" pitchFamily="34" charset="0"/>
              </a:rPr>
              <a:t>        </a:t>
            </a:r>
            <a:r>
              <a:rPr lang="el-GR" sz="1400" b="1" i="1" dirty="0" smtClean="0">
                <a:latin typeface="Arial" pitchFamily="34" charset="0"/>
                <a:cs typeface="Arial" pitchFamily="34" charset="0"/>
              </a:rPr>
              <a:t>Κ / DOQI</a:t>
            </a:r>
            <a:r>
              <a:rPr lang="el-GR" sz="1400" i="1" dirty="0" smtClean="0">
                <a:latin typeface="Arial" pitchFamily="34" charset="0"/>
                <a:cs typeface="Arial" pitchFamily="34" charset="0"/>
              </a:rPr>
              <a:t>,</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(Kidney Disease Outcomes Quality Initiative)</a:t>
            </a:r>
            <a:endParaRPr lang="el-GR" sz="1400" i="1" dirty="0" smtClean="0">
              <a:latin typeface="Arial" pitchFamily="34" charset="0"/>
              <a:cs typeface="Arial" pitchFamily="34" charset="0"/>
            </a:endParaRPr>
          </a:p>
          <a:p>
            <a:pPr>
              <a:buNone/>
            </a:pPr>
            <a:r>
              <a:rPr lang="el-GR" sz="1400" i="1" dirty="0" smtClean="0">
                <a:latin typeface="Arial" pitchFamily="34" charset="0"/>
                <a:cs typeface="Arial" pitchFamily="34" charset="0"/>
              </a:rPr>
              <a:t>      </a:t>
            </a:r>
            <a:r>
              <a:rPr lang="en-US" sz="1400" i="1" dirty="0" smtClean="0">
                <a:latin typeface="Arial" pitchFamily="34" charset="0"/>
                <a:cs typeface="Arial" pitchFamily="34" charset="0"/>
              </a:rPr>
              <a:t>  </a:t>
            </a:r>
            <a:r>
              <a:rPr lang="el-GR" sz="1400" b="1" i="1" dirty="0" smtClean="0">
                <a:latin typeface="Arial" pitchFamily="34" charset="0"/>
                <a:cs typeface="Arial" pitchFamily="34" charset="0"/>
              </a:rPr>
              <a:t>EBPG</a:t>
            </a:r>
            <a:r>
              <a:rPr lang="en-US" sz="1400" b="1" i="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i="1" dirty="0" smtClean="0"/>
              <a:t>European Best Practice Guidelines)</a:t>
            </a:r>
            <a:endParaRPr lang="en-US" sz="1400" b="1" i="1" dirty="0" smtClean="0">
              <a:latin typeface="Arial" pitchFamily="34" charset="0"/>
              <a:cs typeface="Arial" pitchFamily="34" charset="0"/>
            </a:endParaRPr>
          </a:p>
          <a:p>
            <a:pPr>
              <a:buNone/>
            </a:pPr>
            <a:r>
              <a:rPr lang="en-US" sz="1400" b="1" i="1" dirty="0" smtClean="0">
                <a:latin typeface="Arial" pitchFamily="34" charset="0"/>
                <a:cs typeface="Arial" pitchFamily="34" charset="0"/>
              </a:rPr>
              <a:t>        </a:t>
            </a:r>
            <a:r>
              <a:rPr lang="el-GR" sz="1400" b="1" i="1" dirty="0" smtClean="0">
                <a:latin typeface="Arial" pitchFamily="34" charset="0"/>
                <a:cs typeface="Arial" pitchFamily="34" charset="0"/>
              </a:rPr>
              <a:t>ERBP</a:t>
            </a:r>
            <a:r>
              <a:rPr lang="el-GR"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dirty="0" smtClean="0"/>
              <a:t>European Renal Best Practice)</a:t>
            </a:r>
          </a:p>
          <a:p>
            <a:pPr>
              <a:buNone/>
            </a:pPr>
            <a:r>
              <a:rPr lang="en-US" sz="1400" b="1" i="1" dirty="0" smtClean="0">
                <a:latin typeface="Arial" pitchFamily="34" charset="0"/>
                <a:cs typeface="Arial" pitchFamily="34" charset="0"/>
              </a:rPr>
              <a:t>        </a:t>
            </a:r>
            <a:r>
              <a:rPr lang="el-GR" sz="1400" b="1" i="1" dirty="0" smtClean="0">
                <a:latin typeface="Arial" pitchFamily="34" charset="0"/>
                <a:cs typeface="Arial" pitchFamily="34" charset="0"/>
              </a:rPr>
              <a:t>KDIGO</a:t>
            </a:r>
            <a:r>
              <a:rPr lang="el-GR" sz="1400" i="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dirty="0" smtClean="0">
                <a:latin typeface="Arial" pitchFamily="34" charset="0"/>
                <a:cs typeface="Arial" pitchFamily="34" charset="0"/>
              </a:rPr>
              <a:t>Kidney Disease: Improving Global Outcomes),</a:t>
            </a:r>
          </a:p>
          <a:p>
            <a:pPr>
              <a:buNone/>
            </a:pPr>
            <a:r>
              <a:rPr lang="en-US" sz="1400" b="1" dirty="0" smtClean="0">
                <a:latin typeface="Arial" pitchFamily="34" charset="0"/>
                <a:cs typeface="Arial" pitchFamily="34" charset="0"/>
              </a:rPr>
              <a:t>        EDTNA / ERCA</a:t>
            </a:r>
            <a:r>
              <a:rPr lang="en-US" sz="1400" dirty="0" smtClean="0">
                <a:latin typeface="Arial" pitchFamily="34" charset="0"/>
                <a:cs typeface="Arial" pitchFamily="34" charset="0"/>
              </a:rPr>
              <a:t>  et all</a:t>
            </a:r>
            <a:endParaRPr lang="el-GR" sz="1400" i="1" dirty="0" smtClean="0">
              <a:latin typeface="Arial" pitchFamily="34" charset="0"/>
              <a:cs typeface="Arial" pitchFamily="34" charset="0"/>
            </a:endParaRPr>
          </a:p>
          <a:p>
            <a:pPr>
              <a:buNone/>
            </a:pPr>
            <a:r>
              <a:rPr lang="el-GR" sz="1600" i="1" dirty="0" smtClean="0">
                <a:latin typeface="Arial" pitchFamily="34" charset="0"/>
                <a:cs typeface="Arial" pitchFamily="34" charset="0"/>
              </a:rPr>
              <a:t>      Ωστόσο, αυτές οι κατευθυντήριες γραμμές είναι εκτεταμένες και μερικές φορές διαφέρουν μεταξύ των διαφόρων φορέων. </a:t>
            </a:r>
          </a:p>
          <a:p>
            <a:pPr>
              <a:buNone/>
            </a:pPr>
            <a:r>
              <a:rPr lang="el-GR" sz="1600" i="1" dirty="0" smtClean="0">
                <a:latin typeface="Arial" pitchFamily="34" charset="0"/>
                <a:cs typeface="Arial" pitchFamily="34" charset="0"/>
              </a:rPr>
              <a:t>      Στόχος  σε αυτή την προσπάθεια είναι να διευκολύνει την πρόσβαση, την αύξηση της ευαισθητοποίησης και  να ενθαρρύνει την εφαρμογή μεταξύ των </a:t>
            </a:r>
            <a:r>
              <a:rPr lang="el-GR" sz="1600" i="1" dirty="0" err="1" smtClean="0">
                <a:latin typeface="Arial" pitchFamily="34" charset="0"/>
                <a:cs typeface="Arial" pitchFamily="34" charset="0"/>
              </a:rPr>
              <a:t>παρόχων</a:t>
            </a:r>
            <a:r>
              <a:rPr lang="el-GR" sz="1600" i="1" dirty="0" smtClean="0">
                <a:latin typeface="Arial" pitchFamily="34" charset="0"/>
                <a:cs typeface="Arial" pitchFamily="34" charset="0"/>
              </a:rPr>
              <a:t> της αιμοκάθαρσης, με την αναθεώρηση, την εξέλιξη  και συγκρίνοντας τα βασικά στοιχεία των κατευθυντήριων γραμμών και των συστάσεων σχετικά με την πρόληψη και τον έλεγχο των λοιμώξεων σε μονάδες  </a:t>
            </a:r>
            <a:r>
              <a:rPr lang="el-GR" sz="1600" i="1" dirty="0" smtClean="0">
                <a:latin typeface="Arial" pitchFamily="34" charset="0"/>
                <a:cs typeface="Arial" pitchFamily="34" charset="0"/>
              </a:rPr>
              <a:t>ΑΚ</a:t>
            </a:r>
            <a:endParaRPr lang="en-US" sz="1600" i="1" dirty="0">
              <a:latin typeface="Arial" pitchFamily="34" charset="0"/>
              <a:cs typeface="Arial" pitchFamily="34" charset="0"/>
            </a:endParaRPr>
          </a:p>
        </p:txBody>
      </p:sp>
      <p:pic>
        <p:nvPicPr>
          <p:cNvPr id="7169" name="Picture 1" descr="C:\Users\chris\Pictures\CDC-Vaccine-Nation.jpg"/>
          <p:cNvPicPr>
            <a:picLocks noChangeAspect="1" noChangeArrowheads="1"/>
          </p:cNvPicPr>
          <p:nvPr/>
        </p:nvPicPr>
        <p:blipFill>
          <a:blip r:embed="rId2"/>
          <a:srcRect/>
          <a:stretch>
            <a:fillRect/>
          </a:stretch>
        </p:blipFill>
        <p:spPr bwMode="auto">
          <a:xfrm>
            <a:off x="928662" y="214290"/>
            <a:ext cx="7429552" cy="1428760"/>
          </a:xfrm>
          <a:prstGeom prst="rect">
            <a:avLst/>
          </a:prstGeom>
          <a:noFill/>
        </p:spPr>
      </p:pic>
    </p:spTree>
  </p:cSld>
  <p:clrMapOvr>
    <a:masterClrMapping/>
  </p:clrMapOvr>
  <p:transition advTm="5822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chris\Pictures\selida harvard sdf.png"/>
          <p:cNvPicPr>
            <a:picLocks noGrp="1" noChangeAspect="1" noChangeArrowheads="1"/>
          </p:cNvPicPr>
          <p:nvPr>
            <p:ph idx="1"/>
          </p:nvPr>
        </p:nvPicPr>
        <p:blipFill>
          <a:blip r:embed="rId2"/>
          <a:srcRect/>
          <a:stretch>
            <a:fillRect/>
          </a:stretch>
        </p:blipFill>
        <p:spPr bwMode="auto">
          <a:xfrm>
            <a:off x="428596" y="1000108"/>
            <a:ext cx="8358246" cy="5000659"/>
          </a:xfrm>
          <a:prstGeom prst="rect">
            <a:avLst/>
          </a:prstGeom>
          <a:noFill/>
        </p:spPr>
      </p:pic>
      <p:sp>
        <p:nvSpPr>
          <p:cNvPr id="5" name="1 - Τίτλος"/>
          <p:cNvSpPr>
            <a:spLocks noGrp="1"/>
          </p:cNvSpPr>
          <p:nvPr>
            <p:ph type="title"/>
          </p:nvPr>
        </p:nvSpPr>
        <p:spPr>
          <a:xfrm>
            <a:off x="457200" y="285728"/>
            <a:ext cx="8229600" cy="642942"/>
          </a:xfrm>
        </p:spPr>
        <p:txBody>
          <a:bodyPr/>
          <a:lstStyle/>
          <a:p>
            <a:pPr algn="l"/>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l-GR" sz="2000" dirty="0" smtClean="0">
                <a:latin typeface="Arial" pitchFamily="34" charset="0"/>
                <a:cs typeface="Arial" pitchFamily="34" charset="0"/>
              </a:rPr>
              <a:t>Αντί επιλόγου</a:t>
            </a:r>
            <a:br>
              <a:rPr lang="el-GR" sz="2000" dirty="0" smtClean="0">
                <a:latin typeface="Arial" pitchFamily="34" charset="0"/>
                <a:cs typeface="Arial" pitchFamily="34" charset="0"/>
              </a:rPr>
            </a:br>
            <a:endParaRPr lang="en-US" sz="2000" dirty="0">
              <a:latin typeface="Arial" pitchFamily="34" charset="0"/>
              <a:cs typeface="Arial" pitchFamily="34" charset="0"/>
            </a:endParaRPr>
          </a:p>
        </p:txBody>
      </p:sp>
      <p:sp>
        <p:nvSpPr>
          <p:cNvPr id="6" name="1 - Τίτλος"/>
          <p:cNvSpPr txBox="1">
            <a:spLocks/>
          </p:cNvSpPr>
          <p:nvPr/>
        </p:nvSpPr>
        <p:spPr>
          <a:xfrm>
            <a:off x="428596" y="5715016"/>
            <a:ext cx="8229600" cy="64294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l-GR"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l-GR"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Φόρος Τιμής στο</a:t>
            </a:r>
            <a:r>
              <a:rPr kumimoji="0" lang="el-GR"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ΔΑΣΚΑΛΟ !!</a:t>
            </a:r>
            <a:endParaRPr kumimoji="0" lang="en-US"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advTm="22137">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4234" y="381000"/>
            <a:ext cx="8229600" cy="5905519"/>
          </a:xfrm>
        </p:spPr>
        <p:txBody>
          <a:bodyPr/>
          <a:lstStyle/>
          <a:p>
            <a:pPr algn="l"/>
            <a:r>
              <a:rPr lang="el-GR" sz="2000" b="1" dirty="0" smtClean="0"/>
              <a:t>    </a:t>
            </a:r>
            <a:br>
              <a:rPr lang="el-GR" sz="2000" b="1" dirty="0" smtClean="0"/>
            </a:br>
            <a:r>
              <a:rPr lang="el-GR" sz="2000" b="1" dirty="0" smtClean="0"/>
              <a:t/>
            </a:r>
            <a:br>
              <a:rPr lang="el-GR" sz="2000" b="1" dirty="0" smtClean="0"/>
            </a:br>
            <a:r>
              <a:rPr lang="el-GR" sz="2000" b="1" i="1" dirty="0" smtClean="0">
                <a:latin typeface="Arial" pitchFamily="34" charset="0"/>
                <a:cs typeface="Arial" pitchFamily="34" charset="0"/>
              </a:rPr>
              <a:t>     </a:t>
            </a:r>
            <a:r>
              <a:rPr lang="el-GR" sz="2000" b="1" i="1" dirty="0" smtClean="0">
                <a:solidFill>
                  <a:srgbClr val="FF0000"/>
                </a:solidFill>
                <a:latin typeface="Arial" pitchFamily="34" charset="0"/>
                <a:cs typeface="Arial" pitchFamily="34" charset="0"/>
              </a:rPr>
              <a:t>Μετάδοση μέσω σταγονιδίων:</a:t>
            </a:r>
            <a:r>
              <a:rPr lang="el-GR" sz="2000" b="1" i="1" dirty="0" smtClean="0">
                <a:latin typeface="Arial" pitchFamily="34" charset="0"/>
                <a:cs typeface="Arial" pitchFamily="34" charset="0"/>
              </a:rPr>
              <a:t/>
            </a:r>
            <a:br>
              <a:rPr lang="el-GR" sz="2000" b="1" i="1" dirty="0" smtClean="0">
                <a:latin typeface="Arial" pitchFamily="34" charset="0"/>
                <a:cs typeface="Arial" pitchFamily="34" charset="0"/>
              </a:rPr>
            </a:b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1600" b="1" i="1" dirty="0" smtClean="0">
                <a:latin typeface="Arial" pitchFamily="34" charset="0"/>
                <a:cs typeface="Arial" pitchFamily="34" charset="0"/>
              </a:rPr>
              <a:t>Βακτήρια:</a:t>
            </a:r>
            <a:r>
              <a:rPr lang="el-GR" sz="1600" i="1" dirty="0" smtClean="0">
                <a:latin typeface="Arial" pitchFamily="34" charset="0"/>
                <a:cs typeface="Arial" pitchFamily="34" charset="0"/>
              </a:rPr>
              <a:t> στρεπτόκοκκος, Αιμμόφιλος, Μηνιγγιτιδόκοκκος,</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Μπορντετέλλα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κοκκήτη,  Μετάπλασμα πνευμονίας.</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Ιοί:</a:t>
            </a:r>
            <a:r>
              <a:rPr lang="el-GR" sz="1600" i="1" dirty="0" smtClean="0">
                <a:latin typeface="Arial" pitchFamily="34" charset="0"/>
                <a:cs typeface="Arial" pitchFamily="34" charset="0"/>
              </a:rPr>
              <a:t> Ερυθράς, Παρωτίτιδας, Αδενοϊός, Γρίπης, </a:t>
            </a:r>
            <a:r>
              <a:rPr lang="el-GR" sz="1600" i="1" dirty="0" err="1" smtClean="0">
                <a:latin typeface="Arial" pitchFamily="34" charset="0"/>
                <a:cs typeface="Arial" pitchFamily="34" charset="0"/>
              </a:rPr>
              <a:t>Παρβοϊός</a:t>
            </a:r>
            <a:r>
              <a:rPr lang="el-GR" sz="1600" i="1" dirty="0" smtClean="0">
                <a:latin typeface="Arial" pitchFamily="34" charset="0"/>
                <a:cs typeface="Arial" pitchFamily="34" charset="0"/>
              </a:rPr>
              <a:t>.</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SARS</a:t>
            </a:r>
            <a:r>
              <a:rPr lang="el-GR" sz="1600" i="1" dirty="0" smtClean="0">
                <a:latin typeface="Arial" pitchFamily="34" charset="0"/>
                <a:cs typeface="Arial" pitchFamily="34" charset="0"/>
              </a:rPr>
              <a:t>, Αιμορραγικός πυρετός </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n-US" sz="2000" i="1" dirty="0" smtClean="0">
                <a:latin typeface="Arial" pitchFamily="34" charset="0"/>
                <a:cs typeface="Arial" pitchFamily="34" charset="0"/>
              </a:rPr>
              <a:t>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2000" b="1" i="1" dirty="0" err="1" smtClean="0">
                <a:solidFill>
                  <a:srgbClr val="FF0000"/>
                </a:solidFill>
                <a:latin typeface="Arial" pitchFamily="34" charset="0"/>
                <a:cs typeface="Arial" pitchFamily="34" charset="0"/>
              </a:rPr>
              <a:t>Αερογενής</a:t>
            </a:r>
            <a:r>
              <a:rPr lang="el-GR" sz="2000" b="1" i="1" dirty="0" smtClean="0">
                <a:solidFill>
                  <a:srgbClr val="FF0000"/>
                </a:solidFill>
                <a:latin typeface="Arial" pitchFamily="34" charset="0"/>
                <a:cs typeface="Arial" pitchFamily="34" charset="0"/>
              </a:rPr>
              <a:t> μετάδοση: </a:t>
            </a:r>
            <a:br>
              <a:rPr lang="el-GR" sz="2000" b="1" i="1" dirty="0" smtClean="0">
                <a:solidFill>
                  <a:srgbClr val="FF0000"/>
                </a:solidFill>
                <a:latin typeface="Arial" pitchFamily="34" charset="0"/>
                <a:cs typeface="Arial" pitchFamily="34" charset="0"/>
              </a:rPr>
            </a:b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t>
            </a:r>
            <a:r>
              <a:rPr lang="el-GR" sz="1600" dirty="0" err="1" smtClean="0">
                <a:latin typeface="Arial" pitchFamily="34" charset="0"/>
                <a:cs typeface="Arial" pitchFamily="34" charset="0"/>
              </a:rPr>
              <a:t>Μυκοβακτηρίδιο</a:t>
            </a:r>
            <a:r>
              <a:rPr lang="el-GR" sz="1600" dirty="0" smtClean="0">
                <a:latin typeface="Arial" pitchFamily="34" charset="0"/>
                <a:cs typeface="Arial" pitchFamily="34" charset="0"/>
              </a:rPr>
              <a:t> φυματίωσης,</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l-GR" sz="1600" dirty="0" smtClean="0">
                <a:latin typeface="Arial" pitchFamily="34" charset="0"/>
                <a:cs typeface="Arial" pitchFamily="34" charset="0"/>
              </a:rPr>
              <a:t>     Ιός της ιλαράς,</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l-GR" sz="1600" dirty="0" smtClean="0">
                <a:latin typeface="Arial" pitchFamily="34" charset="0"/>
                <a:cs typeface="Arial" pitchFamily="34" charset="0"/>
              </a:rPr>
              <a:t>     Ιός της ανεμοβλογιάς.</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a:latin typeface="Arial" pitchFamily="34" charset="0"/>
              <a:cs typeface="Arial" pitchFamily="34" charset="0"/>
            </a:endParaRPr>
          </a:p>
        </p:txBody>
      </p:sp>
      <p:pic>
        <p:nvPicPr>
          <p:cNvPr id="21505" name="Picture 1" descr="C:\Users\chris\Pictures\6299_sneeze.png"/>
          <p:cNvPicPr>
            <a:picLocks noChangeAspect="1" noChangeArrowheads="1"/>
          </p:cNvPicPr>
          <p:nvPr/>
        </p:nvPicPr>
        <p:blipFill>
          <a:blip r:embed="rId2"/>
          <a:srcRect/>
          <a:stretch>
            <a:fillRect/>
          </a:stretch>
        </p:blipFill>
        <p:spPr bwMode="auto">
          <a:xfrm>
            <a:off x="4214810" y="3500438"/>
            <a:ext cx="4357694" cy="2690818"/>
          </a:xfrm>
          <a:prstGeom prst="rect">
            <a:avLst/>
          </a:prstGeom>
          <a:noFill/>
        </p:spPr>
      </p:pic>
    </p:spTree>
  </p:cSld>
  <p:clrMapOvr>
    <a:masterClrMapping/>
  </p:clrMapOvr>
  <p:transition advTm="14492">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a:spLocks noGrp="1"/>
          </p:cNvSpPr>
          <p:nvPr>
            <p:ph type="ctrTitle"/>
          </p:nvPr>
        </p:nvSpPr>
        <p:spPr>
          <a:xfrm>
            <a:off x="500034" y="0"/>
            <a:ext cx="8286808" cy="6429375"/>
          </a:xfrm>
        </p:spPr>
        <p:txBody>
          <a:bodyPr/>
          <a:lstStyle/>
          <a:p>
            <a:pPr algn="l"/>
            <a:r>
              <a:rPr lang="el-GR" sz="2000" dirty="0" smtClean="0"/>
              <a:t/>
            </a:r>
            <a:br>
              <a:rPr lang="el-GR" sz="2000" dirty="0" smtClean="0"/>
            </a:br>
            <a:r>
              <a:rPr lang="el-GR" sz="2000" dirty="0" smtClean="0"/>
              <a:t/>
            </a:r>
            <a:br>
              <a:rPr lang="el-GR" sz="2000" dirty="0" smtClean="0"/>
            </a:br>
            <a:r>
              <a:rPr lang="el-GR" sz="2000" b="1" i="1" dirty="0" smtClean="0">
                <a:latin typeface="Arial" pitchFamily="34" charset="0"/>
                <a:cs typeface="Arial" pitchFamily="34" charset="0"/>
              </a:rPr>
              <a:t>Τρόποι μετάδοσης λοιμογόνων παραγόντων</a:t>
            </a:r>
            <a:r>
              <a:rPr lang="en-US" sz="2000" b="1" i="1" dirty="0" smtClean="0">
                <a:latin typeface="Arial" pitchFamily="34" charset="0"/>
                <a:cs typeface="Arial" pitchFamily="34" charset="0"/>
              </a:rPr>
              <a:t>.</a:t>
            </a:r>
            <a:r>
              <a:rPr lang="el-GR" sz="2000" b="1" i="1" dirty="0" smtClean="0">
                <a:latin typeface="Arial" pitchFamily="34" charset="0"/>
                <a:cs typeface="Arial" pitchFamily="34" charset="0"/>
              </a:rPr>
              <a:t> </a:t>
            </a:r>
            <a:r>
              <a:rPr lang="en-US" sz="2000" i="1" dirty="0" smtClean="0">
                <a:latin typeface="Arial" pitchFamily="34" charset="0"/>
                <a:cs typeface="Arial" pitchFamily="34" charset="0"/>
              </a:rPr>
              <a:t/>
            </a:r>
            <a:br>
              <a:rPr lang="en-US" sz="2000" i="1" dirty="0" smtClean="0">
                <a:latin typeface="Arial" pitchFamily="34" charset="0"/>
                <a:cs typeface="Arial" pitchFamily="34" charset="0"/>
              </a:rPr>
            </a:br>
            <a:r>
              <a:rPr lang="el-GR" sz="2000" i="1" dirty="0" smtClean="0">
                <a:latin typeface="Arial" pitchFamily="34" charset="0"/>
                <a:cs typeface="Arial" pitchFamily="34" charset="0"/>
              </a:rPr>
              <a:t/>
            </a:r>
            <a:br>
              <a:rPr lang="el-GR" sz="2000" i="1" dirty="0" smtClean="0">
                <a:latin typeface="Arial" pitchFamily="34" charset="0"/>
                <a:cs typeface="Arial" pitchFamily="34" charset="0"/>
              </a:rPr>
            </a:br>
            <a:r>
              <a:rPr lang="el-GR" sz="2000" b="1" i="1" dirty="0" smtClean="0">
                <a:solidFill>
                  <a:srgbClr val="FF0000"/>
                </a:solidFill>
                <a:latin typeface="Arial" pitchFamily="34" charset="0"/>
                <a:cs typeface="Arial" pitchFamily="34" charset="0"/>
              </a:rPr>
              <a:t>1. </a:t>
            </a:r>
            <a:r>
              <a:rPr lang="el-GR" sz="1600" b="1" i="1" dirty="0" smtClean="0">
                <a:solidFill>
                  <a:srgbClr val="FF0000"/>
                </a:solidFill>
                <a:latin typeface="Arial" pitchFamily="34" charset="0"/>
                <a:cs typeface="Arial" pitchFamily="34" charset="0"/>
              </a:rPr>
              <a:t>Επαφή: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solidFill>
                  <a:srgbClr val="FF0000"/>
                </a:solidFill>
                <a:latin typeface="Arial" pitchFamily="34" charset="0"/>
                <a:cs typeface="Arial" pitchFamily="34" charset="0"/>
              </a:rPr>
              <a:t>1.1.</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Άμεση: </a:t>
            </a:r>
            <a:r>
              <a:rPr lang="el-GR" sz="1600" i="1" dirty="0" smtClean="0">
                <a:latin typeface="Arial" pitchFamily="34" charset="0"/>
                <a:cs typeface="Arial" pitchFamily="34" charset="0"/>
              </a:rPr>
              <a:t>κατά τη φροντίδα του ασθενούς  (νοσηλεία, αλλαγή θέσης  του ασθενή, μπάνιο, φυσικοθεραπεία  ) αλλά και την επαφή μεταξύ των ασθενών (συναναστροφή, παιχνίδι, ανταλλαγή αντικειμένων κ.ά.) </a:t>
            </a:r>
            <a:br>
              <a:rPr lang="el-GR" sz="1600" i="1" dirty="0" smtClean="0">
                <a:latin typeface="Arial" pitchFamily="34" charset="0"/>
                <a:cs typeface="Arial" pitchFamily="34" charset="0"/>
              </a:rPr>
            </a:b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i="1" dirty="0" smtClean="0">
                <a:solidFill>
                  <a:srgbClr val="FF0000"/>
                </a:solidFill>
                <a:latin typeface="Arial" pitchFamily="34" charset="0"/>
                <a:cs typeface="Arial" pitchFamily="34" charset="0"/>
              </a:rPr>
              <a:t>1.2.</a:t>
            </a:r>
            <a:r>
              <a:rPr lang="el-GR" sz="1600" i="1" dirty="0" smtClean="0">
                <a:latin typeface="Arial" pitchFamily="34" charset="0"/>
                <a:cs typeface="Arial" pitchFamily="34" charset="0"/>
              </a:rPr>
              <a:t> </a:t>
            </a:r>
            <a:r>
              <a:rPr lang="el-GR" sz="1600" b="1" i="1" dirty="0" smtClean="0">
                <a:latin typeface="Arial" pitchFamily="34" charset="0"/>
                <a:cs typeface="Arial" pitchFamily="34" charset="0"/>
              </a:rPr>
              <a:t>Έμμεση: </a:t>
            </a:r>
            <a:r>
              <a:rPr lang="el-GR" sz="1600" i="1" dirty="0" smtClean="0">
                <a:latin typeface="Arial" pitchFamily="34" charset="0"/>
                <a:cs typeface="Arial" pitchFamily="34" charset="0"/>
              </a:rPr>
              <a:t>μολυσμένα αντικείμενα – επιφάνειες (βελόνες, αναπνευστήρες, συσκευές, ρούχα, ιματισμός, παιχνίδια, πόμολα, γάντια που δεν αλλάζουν κ.ά.).</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b="1" i="1" dirty="0" smtClean="0">
                <a:solidFill>
                  <a:srgbClr val="FF0000"/>
                </a:solidFill>
                <a:latin typeface="Arial" pitchFamily="34" charset="0"/>
                <a:cs typeface="Arial" pitchFamily="34" charset="0"/>
              </a:rPr>
              <a:t>2. Σταγονίδια:</a:t>
            </a:r>
            <a:r>
              <a:rPr lang="el-GR" sz="1600" b="1" i="1" dirty="0" smtClean="0">
                <a:latin typeface="Arial" pitchFamily="34" charset="0"/>
                <a:cs typeface="Arial" pitchFamily="34" charset="0"/>
              </a:rPr>
              <a:t> </a:t>
            </a:r>
            <a:r>
              <a:rPr lang="el-GR" sz="1600" i="1" dirty="0" smtClean="0">
                <a:latin typeface="Arial" pitchFamily="34" charset="0"/>
                <a:cs typeface="Arial" pitchFamily="34" charset="0"/>
              </a:rPr>
              <a:t>Από τις εκκρίσεις των βλεννογόνων (βήχας, φτέρνισμα, ομιλία, αναρροφήσεις, διασωλήνωση, βρογχοσκόπηση). Είναι σχετικά μεγάλα και «βαριά» (δ &gt;10 μ</a:t>
            </a:r>
            <a:r>
              <a:rPr lang="en-US" sz="1600" i="1" dirty="0" smtClean="0">
                <a:latin typeface="Arial" pitchFamily="34" charset="0"/>
                <a:cs typeface="Arial" pitchFamily="34" charset="0"/>
              </a:rPr>
              <a:t>m</a:t>
            </a:r>
            <a:r>
              <a:rPr lang="el-GR" sz="1600" i="1" dirty="0" smtClean="0">
                <a:latin typeface="Arial" pitchFamily="34" charset="0"/>
                <a:cs typeface="Arial" pitchFamily="34" charset="0"/>
              </a:rPr>
              <a:t>), δε μεταφέρονται μακρύτερα από 1 μέτρο. Κατακάθονται και επιμολύνουν τις επιφάνειες γύρω από τον ασθενή </a:t>
            </a:r>
            <a:br>
              <a:rPr lang="el-GR" sz="1600" i="1" dirty="0" smtClean="0">
                <a:latin typeface="Arial" pitchFamily="34" charset="0"/>
                <a:cs typeface="Arial" pitchFamily="34" charset="0"/>
              </a:rPr>
            </a:b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l-GR" sz="1600" b="1" i="1" dirty="0" smtClean="0">
                <a:solidFill>
                  <a:srgbClr val="FF0000"/>
                </a:solidFill>
                <a:latin typeface="Arial" pitchFamily="34" charset="0"/>
                <a:cs typeface="Arial" pitchFamily="34" charset="0"/>
              </a:rPr>
              <a:t>3. Ετερογενής: </a:t>
            </a:r>
            <a:r>
              <a:rPr lang="el-GR" sz="1600" i="1" dirty="0" smtClean="0">
                <a:latin typeface="Arial" pitchFamily="34" charset="0"/>
                <a:cs typeface="Arial" pitchFamily="34" charset="0"/>
              </a:rPr>
              <a:t>Οι μικροοργανισμοί μεταφέρονται με αιωρούμενους πυρήνες σταγονιδίων (0,1 &lt;δ&lt; 5 μ</a:t>
            </a:r>
            <a:r>
              <a:rPr lang="en-US" sz="1600" i="1" dirty="0" smtClean="0">
                <a:latin typeface="Arial" pitchFamily="34" charset="0"/>
                <a:cs typeface="Arial" pitchFamily="34" charset="0"/>
              </a:rPr>
              <a:t>m</a:t>
            </a:r>
            <a:r>
              <a:rPr lang="el-GR" sz="1600" i="1" dirty="0" smtClean="0">
                <a:latin typeface="Arial" pitchFamily="34" charset="0"/>
                <a:cs typeface="Arial" pitchFamily="34" charset="0"/>
              </a:rPr>
              <a:t>) τα οποία έχουν εξατμιστεί και παραμένουν στον αέρα για ώρες (δεν κατακάθονται). Μπορούν να παρασυρθούν από ρεύματα αέρα και τα εισπνέουν άτομα στο ίδιο δωμάτιο αλλά και σε απόσταση αρκετών μέτρων (π.χ. στην ίδια κλινική ή πτέρυγα του νοσοκομείου). </a:t>
            </a:r>
            <a:r>
              <a:rPr lang="en-US" sz="2000" dirty="0" smtClean="0"/>
              <a:t/>
            </a:r>
            <a:br>
              <a:rPr lang="en-US" sz="2000" dirty="0" smtClean="0"/>
            </a:br>
            <a:endParaRPr lang="en-US" sz="2000" dirty="0">
              <a:latin typeface="Arial" pitchFamily="34" charset="0"/>
              <a:cs typeface="Arial" pitchFamily="34" charset="0"/>
            </a:endParaRPr>
          </a:p>
        </p:txBody>
      </p:sp>
    </p:spTree>
  </p:cSld>
  <p:clrMapOvr>
    <a:masterClrMapping/>
  </p:clrMapOvr>
  <p:transition advTm="5300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85720" y="214290"/>
            <a:ext cx="8501122" cy="6357982"/>
          </a:xfrm>
        </p:spPr>
        <p:txBody>
          <a:bodyPr/>
          <a:lstStyle/>
          <a:p>
            <a:pPr algn="l"/>
            <a:endParaRPr lang="el-GR" sz="1600" dirty="0" smtClean="0">
              <a:latin typeface="Arial" pitchFamily="34" charset="0"/>
              <a:cs typeface="Arial" pitchFamily="34" charset="0"/>
            </a:endParaRPr>
          </a:p>
          <a:p>
            <a:pPr algn="l"/>
            <a:r>
              <a:rPr lang="el-GR" sz="1600" dirty="0" smtClean="0">
                <a:latin typeface="Arial" pitchFamily="34" charset="0"/>
                <a:cs typeface="Arial" pitchFamily="34" charset="0"/>
              </a:rPr>
              <a:t>      </a:t>
            </a:r>
            <a:r>
              <a:rPr lang="el-GR" sz="2000" b="1" i="1" dirty="0" smtClean="0">
                <a:latin typeface="Arial" pitchFamily="34" charset="0"/>
                <a:cs typeface="Arial" pitchFamily="34" charset="0"/>
              </a:rPr>
              <a:t>Η εξάπλωση της μόλυνσης  περιγράφεται ως μια αλυσίδα με έξι </a:t>
            </a:r>
          </a:p>
          <a:p>
            <a:pPr algn="l"/>
            <a:r>
              <a:rPr lang="el-GR" sz="2000" b="1" i="1" dirty="0" smtClean="0">
                <a:latin typeface="Arial" pitchFamily="34" charset="0"/>
                <a:cs typeface="Arial" pitchFamily="34" charset="0"/>
              </a:rPr>
              <a:t>    συνδέσμους: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1600" dirty="0" smtClean="0">
                <a:latin typeface="Arial" pitchFamily="34" charset="0"/>
                <a:cs typeface="Arial" pitchFamily="34" charset="0"/>
              </a:rPr>
              <a:t/>
            </a:r>
            <a:br>
              <a:rPr lang="el-GR" sz="1600" dirty="0" smtClean="0">
                <a:latin typeface="Arial" pitchFamily="34" charset="0"/>
                <a:cs typeface="Arial" pitchFamily="34" charset="0"/>
              </a:rPr>
            </a:br>
            <a:r>
              <a:rPr lang="el-GR" sz="1600" dirty="0" smtClean="0">
                <a:latin typeface="Arial" pitchFamily="34" charset="0"/>
                <a:cs typeface="Arial" pitchFamily="34" charset="0"/>
              </a:rPr>
              <a:t>     </a:t>
            </a:r>
            <a:r>
              <a:rPr lang="el-GR" sz="1600" i="1" dirty="0" smtClean="0">
                <a:latin typeface="Arial" pitchFamily="34" charset="0"/>
                <a:cs typeface="Arial" pitchFamily="34" charset="0"/>
              </a:rPr>
              <a:t>Ένα παθογόνο ή αιτιολογικός παράγοντας</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Μία δεξαμενή (ανθρώπου,  ζώου ή του περιβάλλοντος πηγή του παθογόνου)</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Μια πύλη εξόδου από τη δεξαμενή</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Τον τρόπο μετάδοσης</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Μια πύλη εισόδου σε έναν ευαίσθητο ξενιστή</a:t>
            </a:r>
            <a:br>
              <a:rPr lang="el-GR" sz="1600" i="1" dirty="0" smtClean="0">
                <a:latin typeface="Arial" pitchFamily="34" charset="0"/>
                <a:cs typeface="Arial" pitchFamily="34" charset="0"/>
              </a:rPr>
            </a:br>
            <a:r>
              <a:rPr lang="el-GR" sz="1600" i="1" dirty="0" smtClean="0">
                <a:latin typeface="Arial" pitchFamily="34" charset="0"/>
                <a:cs typeface="Arial" pitchFamily="34" charset="0"/>
              </a:rPr>
              <a:t>     Έναν ευαίσθητο ξενιστή</a:t>
            </a:r>
            <a:r>
              <a:rPr lang="el-GR" dirty="0" smtClean="0"/>
              <a:t/>
            </a:r>
            <a:br>
              <a:rPr lang="el-GR" dirty="0" smtClean="0"/>
            </a:br>
            <a:endParaRPr lang="en-US" dirty="0"/>
          </a:p>
        </p:txBody>
      </p:sp>
      <p:pic>
        <p:nvPicPr>
          <p:cNvPr id="4" name="3 - Εικόνα" descr="Illustration"/>
          <p:cNvPicPr/>
          <p:nvPr/>
        </p:nvPicPr>
        <p:blipFill>
          <a:blip r:embed="rId2"/>
          <a:srcRect/>
          <a:stretch>
            <a:fillRect/>
          </a:stretch>
        </p:blipFill>
        <p:spPr bwMode="auto">
          <a:xfrm>
            <a:off x="5143504" y="2071678"/>
            <a:ext cx="3643338" cy="2786082"/>
          </a:xfrm>
          <a:prstGeom prst="rect">
            <a:avLst/>
          </a:prstGeom>
          <a:noFill/>
          <a:ln w="9525">
            <a:noFill/>
            <a:miter lim="800000"/>
            <a:headEnd/>
            <a:tailEnd/>
          </a:ln>
        </p:spPr>
      </p:pic>
      <p:sp>
        <p:nvSpPr>
          <p:cNvPr id="48129" name="Rectangle 1"/>
          <p:cNvSpPr>
            <a:spLocks noChangeArrowheads="1"/>
          </p:cNvSpPr>
          <p:nvPr/>
        </p:nvSpPr>
        <p:spPr bwMode="auto">
          <a:xfrm>
            <a:off x="428596" y="5072074"/>
            <a:ext cx="828680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Εάν μπορεί</a:t>
            </a:r>
            <a:r>
              <a:rPr lang="el-GR" sz="1600" i="1" baseline="0" dirty="0" smtClean="0">
                <a:latin typeface="Arial" pitchFamily="34" charset="0"/>
                <a:ea typeface="Times New Roman" pitchFamily="18" charset="0"/>
                <a:cs typeface="Arial" pitchFamily="34" charset="0"/>
              </a:rPr>
              <a:t>τε</a:t>
            </a:r>
            <a:r>
              <a:rPr lang="el-GR" sz="1600" i="1" dirty="0" smtClean="0">
                <a:latin typeface="Arial" pitchFamily="34" charset="0"/>
                <a:ea typeface="Times New Roman" pitchFamily="18" charset="0"/>
                <a:cs typeface="Arial" pitchFamily="34" charset="0"/>
              </a:rPr>
              <a:t> </a:t>
            </a:r>
            <a:r>
              <a:rPr kumimoji="0" lang="el-G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να σπάσετε ένα κρίκο της αλυσίδας της μόλυνσης, μπορείτε να αποτρέψετε την εμφάνιση νέων μολύνσεων. Τα μέτρα ελέγχου των λοιμώξεων έχουν σχεδιαστεί για να σπάζουν</a:t>
            </a:r>
            <a:r>
              <a:rPr kumimoji="0" lang="el-GR" sz="16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l-G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τους δεσμούς και με αυτόν τον τρόπο την πρόκληση νέων μολύνσεων. Η γνώση της αλυσίδας της μόλυνσης είναι το θεμέλιο της</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στην πρόληψη των λοιμώξεων</a:t>
            </a:r>
            <a:r>
              <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486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How Do Infections Happen?</a:t>
            </a:r>
          </a:p>
        </p:txBody>
      </p:sp>
      <p:sp>
        <p:nvSpPr>
          <p:cNvPr id="3" name="Content Placeholder 2"/>
          <p:cNvSpPr>
            <a:spLocks noGrp="1"/>
          </p:cNvSpPr>
          <p:nvPr>
            <p:ph idx="1"/>
          </p:nvPr>
        </p:nvSpPr>
        <p:spPr>
          <a:xfrm>
            <a:off x="428596" y="3286124"/>
            <a:ext cx="8229600" cy="2428892"/>
          </a:xfrm>
        </p:spPr>
        <p:txBody>
          <a:bodyPr>
            <a:normAutofit/>
          </a:bodyPr>
          <a:lstStyle/>
          <a:p>
            <a:pPr marL="0" indent="0" eaLnBrk="1" fontAlgn="auto" hangingPunct="1">
              <a:spcAft>
                <a:spcPts val="0"/>
              </a:spcAft>
              <a:buFont typeface="Arial" pitchFamily="34" charset="0"/>
              <a:buNone/>
              <a:defRPr/>
            </a:pPr>
            <a:r>
              <a:rPr lang="en-US" sz="1600" i="1" dirty="0" smtClean="0">
                <a:latin typeface="Arial" pitchFamily="34" charset="0"/>
                <a:cs typeface="Arial" pitchFamily="34" charset="0"/>
              </a:rPr>
              <a:t>Three elements must be present for an infection to occur:</a:t>
            </a:r>
          </a:p>
          <a:p>
            <a:pPr marL="571500" indent="-514350" eaLnBrk="1" fontAlgn="auto" hangingPunct="1">
              <a:spcBef>
                <a:spcPts val="1200"/>
              </a:spcBef>
              <a:spcAft>
                <a:spcPts val="0"/>
              </a:spcAft>
              <a:buFont typeface="+mj-lt"/>
              <a:buAutoNum type="arabicPeriod"/>
              <a:defRPr/>
            </a:pPr>
            <a:r>
              <a:rPr lang="en-US" sz="1600" i="1" dirty="0" smtClean="0">
                <a:latin typeface="Arial" pitchFamily="34" charset="0"/>
                <a:cs typeface="Arial" pitchFamily="34" charset="0"/>
              </a:rPr>
              <a:t>A </a:t>
            </a:r>
            <a:r>
              <a:rPr lang="en-US" sz="1600" b="1" i="1" dirty="0">
                <a:latin typeface="Arial" pitchFamily="34" charset="0"/>
                <a:cs typeface="Arial" pitchFamily="34" charset="0"/>
              </a:rPr>
              <a:t>source</a:t>
            </a:r>
            <a:r>
              <a:rPr lang="en-US" sz="1600" i="1" dirty="0">
                <a:latin typeface="Arial" pitchFamily="34" charset="0"/>
                <a:cs typeface="Arial" pitchFamily="34" charset="0"/>
              </a:rPr>
              <a:t> of germs (like bacteria or viruses</a:t>
            </a:r>
            <a:r>
              <a:rPr lang="en-US" sz="1600" i="1" dirty="0" smtClean="0">
                <a:latin typeface="Arial" pitchFamily="34" charset="0"/>
                <a:cs typeface="Arial" pitchFamily="34" charset="0"/>
              </a:rPr>
              <a:t>)</a:t>
            </a:r>
          </a:p>
          <a:p>
            <a:pPr marL="571500" indent="-514350" eaLnBrk="1" fontAlgn="auto" hangingPunct="1">
              <a:spcBef>
                <a:spcPts val="1200"/>
              </a:spcBef>
              <a:spcAft>
                <a:spcPts val="0"/>
              </a:spcAft>
              <a:buFont typeface="+mj-lt"/>
              <a:buAutoNum type="arabicPeriod"/>
              <a:defRPr/>
            </a:pPr>
            <a:r>
              <a:rPr lang="en-US" sz="1600" i="1" dirty="0">
                <a:latin typeface="Arial" pitchFamily="34" charset="0"/>
                <a:cs typeface="Arial" pitchFamily="34" charset="0"/>
              </a:rPr>
              <a:t>A susceptible </a:t>
            </a:r>
            <a:r>
              <a:rPr lang="en-US" sz="1600" b="1" i="1" dirty="0">
                <a:latin typeface="Arial" pitchFamily="34" charset="0"/>
                <a:cs typeface="Arial" pitchFamily="34" charset="0"/>
              </a:rPr>
              <a:t>host</a:t>
            </a:r>
            <a:r>
              <a:rPr lang="en-US" sz="1600" i="1" dirty="0">
                <a:latin typeface="Arial" pitchFamily="34" charset="0"/>
                <a:cs typeface="Arial" pitchFamily="34" charset="0"/>
              </a:rPr>
              <a:t>, meaning a person who is </a:t>
            </a:r>
            <a:r>
              <a:rPr lang="en-US" sz="1600" i="1" dirty="0" smtClean="0">
                <a:latin typeface="Arial" pitchFamily="34" charset="0"/>
                <a:cs typeface="Arial" pitchFamily="34" charset="0"/>
              </a:rPr>
              <a:t>at risk </a:t>
            </a:r>
            <a:r>
              <a:rPr lang="en-US" sz="1600" i="1" dirty="0">
                <a:latin typeface="Arial" pitchFamily="34" charset="0"/>
                <a:cs typeface="Arial" pitchFamily="34" charset="0"/>
              </a:rPr>
              <a:t>of getting </a:t>
            </a:r>
            <a:r>
              <a:rPr lang="en-US" sz="1600" i="1" dirty="0" smtClean="0">
                <a:latin typeface="Arial" pitchFamily="34" charset="0"/>
                <a:cs typeface="Arial" pitchFamily="34" charset="0"/>
              </a:rPr>
              <a:t>an infection from the germs</a:t>
            </a:r>
            <a:endParaRPr lang="el-GR" sz="1600" i="1" dirty="0" smtClean="0">
              <a:latin typeface="Arial" pitchFamily="34" charset="0"/>
              <a:cs typeface="Arial" pitchFamily="34" charset="0"/>
            </a:endParaRPr>
          </a:p>
          <a:p>
            <a:pPr marL="571500" indent="-514350" eaLnBrk="1" fontAlgn="auto" hangingPunct="1">
              <a:spcBef>
                <a:spcPts val="1200"/>
              </a:spcBef>
              <a:spcAft>
                <a:spcPts val="0"/>
              </a:spcAft>
              <a:buFont typeface="+mj-lt"/>
              <a:buAutoNum type="arabicPeriod"/>
              <a:defRPr/>
            </a:pPr>
            <a:r>
              <a:rPr lang="en-US" sz="1600" i="1" dirty="0" smtClean="0">
                <a:latin typeface="Arial" pitchFamily="34" charset="0"/>
                <a:cs typeface="Arial" pitchFamily="34" charset="0"/>
              </a:rPr>
              <a:t>A </a:t>
            </a:r>
            <a:r>
              <a:rPr lang="en-US" sz="1600" b="1" i="1" dirty="0" smtClean="0">
                <a:latin typeface="Arial" pitchFamily="34" charset="0"/>
                <a:cs typeface="Arial" pitchFamily="34" charset="0"/>
              </a:rPr>
              <a:t>way</a:t>
            </a:r>
            <a:r>
              <a:rPr lang="en-US" sz="1600" i="1" dirty="0" smtClean="0">
                <a:latin typeface="Arial" pitchFamily="34" charset="0"/>
                <a:cs typeface="Arial" pitchFamily="34" charset="0"/>
              </a:rPr>
              <a:t> for the germs to move from the source to the host</a:t>
            </a:r>
          </a:p>
          <a:p>
            <a:pPr marL="971550" lvl="1" indent="-514350" eaLnBrk="1" fontAlgn="auto" hangingPunct="1">
              <a:spcBef>
                <a:spcPts val="1200"/>
              </a:spcBef>
              <a:spcAft>
                <a:spcPts val="0"/>
              </a:spcAft>
              <a:buFont typeface="Arial" pitchFamily="34" charset="0"/>
              <a:buChar char="–"/>
              <a:defRPr/>
            </a:pPr>
            <a:r>
              <a:rPr lang="en-US" sz="1600" i="1" dirty="0" smtClean="0">
                <a:latin typeface="Arial" pitchFamily="34" charset="0"/>
                <a:cs typeface="Arial" pitchFamily="34" charset="0"/>
              </a:rPr>
              <a:t>There are three ways in which germs move from the source to the host: </a:t>
            </a:r>
            <a:r>
              <a:rPr lang="en-US" sz="1600" b="1" i="1" dirty="0" smtClean="0">
                <a:latin typeface="Arial" pitchFamily="34" charset="0"/>
                <a:cs typeface="Arial" pitchFamily="34" charset="0"/>
              </a:rPr>
              <a:t>Contact, Droplet, and Airborne Transmission</a:t>
            </a:r>
          </a:p>
        </p:txBody>
      </p:sp>
      <p:grpSp>
        <p:nvGrpSpPr>
          <p:cNvPr id="2" name="Group 12" descr="Diagram showing a source, host, and arrows pointing from the source to the host listing the three transmission routes of contact, droplet, and airborne transmission."/>
          <p:cNvGrpSpPr>
            <a:grpSpLocks/>
          </p:cNvGrpSpPr>
          <p:nvPr>
            <p:custDataLst>
              <p:tags r:id="rId2"/>
            </p:custDataLst>
          </p:nvPr>
        </p:nvGrpSpPr>
        <p:grpSpPr bwMode="auto">
          <a:xfrm>
            <a:off x="1676400" y="838201"/>
            <a:ext cx="6005512" cy="2447924"/>
            <a:chOff x="1621200" y="838200"/>
            <a:chExt cx="6004908" cy="2519720"/>
          </a:xfrm>
        </p:grpSpPr>
        <p:pic>
          <p:nvPicPr>
            <p:cNvPr id="12293" name="Picture 5"/>
            <p:cNvPicPr>
              <a:picLocks noChangeAspect="1"/>
            </p:cNvPicPr>
            <p:nvPr/>
          </p:nvPicPr>
          <p:blipFill>
            <a:blip r:embed="rId6"/>
            <a:srcRect/>
            <a:stretch>
              <a:fillRect/>
            </a:stretch>
          </p:blipFill>
          <p:spPr bwMode="auto">
            <a:xfrm>
              <a:off x="1621200" y="1053295"/>
              <a:ext cx="1274400" cy="1842305"/>
            </a:xfrm>
            <a:prstGeom prst="rect">
              <a:avLst/>
            </a:prstGeom>
            <a:noFill/>
            <a:ln w="9525">
              <a:noFill/>
              <a:miter lim="800000"/>
              <a:headEnd/>
              <a:tailEnd/>
            </a:ln>
          </p:spPr>
        </p:pic>
        <p:pic>
          <p:nvPicPr>
            <p:cNvPr id="12294" name="Picture 6"/>
            <p:cNvPicPr>
              <a:picLocks noChangeAspect="1"/>
            </p:cNvPicPr>
            <p:nvPr/>
          </p:nvPicPr>
          <p:blipFill>
            <a:blip r:embed="rId7"/>
            <a:srcRect/>
            <a:stretch>
              <a:fillRect/>
            </a:stretch>
          </p:blipFill>
          <p:spPr bwMode="auto">
            <a:xfrm>
              <a:off x="6248400" y="1053295"/>
              <a:ext cx="1265284" cy="1847088"/>
            </a:xfrm>
            <a:prstGeom prst="rect">
              <a:avLst/>
            </a:prstGeom>
            <a:noFill/>
            <a:ln w="9525">
              <a:noFill/>
              <a:miter lim="800000"/>
              <a:headEnd/>
              <a:tailEnd/>
            </a:ln>
          </p:spPr>
        </p:pic>
        <p:sp>
          <p:nvSpPr>
            <p:cNvPr id="8" name="Right Arrow 7"/>
            <p:cNvSpPr/>
            <p:nvPr/>
          </p:nvSpPr>
          <p:spPr>
            <a:xfrm>
              <a:off x="3429180" y="838200"/>
              <a:ext cx="2438155" cy="774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Contact</a:t>
              </a:r>
            </a:p>
          </p:txBody>
        </p:sp>
        <p:sp>
          <p:nvSpPr>
            <p:cNvPr id="9" name="Right Arrow 8"/>
            <p:cNvSpPr/>
            <p:nvPr/>
          </p:nvSpPr>
          <p:spPr>
            <a:xfrm>
              <a:off x="3429180" y="1676519"/>
              <a:ext cx="2438155" cy="774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Droplet</a:t>
              </a:r>
            </a:p>
          </p:txBody>
        </p:sp>
        <p:sp>
          <p:nvSpPr>
            <p:cNvPr id="10" name="Right Arrow 9"/>
            <p:cNvSpPr/>
            <p:nvPr/>
          </p:nvSpPr>
          <p:spPr>
            <a:xfrm>
              <a:off x="3429180" y="2529128"/>
              <a:ext cx="2438155" cy="774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Airborne</a:t>
              </a:r>
            </a:p>
          </p:txBody>
        </p:sp>
        <p:sp>
          <p:nvSpPr>
            <p:cNvPr id="12298" name="TextBox 10"/>
            <p:cNvSpPr txBox="1">
              <a:spLocks noChangeArrowheads="1"/>
            </p:cNvSpPr>
            <p:nvPr/>
          </p:nvSpPr>
          <p:spPr bwMode="auto">
            <a:xfrm>
              <a:off x="1621200" y="2983468"/>
              <a:ext cx="1274400" cy="369332"/>
            </a:xfrm>
            <a:prstGeom prst="rect">
              <a:avLst/>
            </a:prstGeom>
            <a:noFill/>
            <a:ln w="9525">
              <a:noFill/>
              <a:miter lim="800000"/>
              <a:headEnd/>
              <a:tailEnd/>
            </a:ln>
          </p:spPr>
          <p:txBody>
            <a:bodyPr>
              <a:spAutoFit/>
            </a:bodyPr>
            <a:lstStyle/>
            <a:p>
              <a:pPr algn="ctr"/>
              <a:r>
                <a:rPr lang="en-US" b="1" dirty="0">
                  <a:solidFill>
                    <a:srgbClr val="00B0F0"/>
                  </a:solidFill>
                  <a:latin typeface="Myriad Web Pro" pitchFamily="34" charset="0"/>
                </a:rPr>
                <a:t>SOURCE</a:t>
              </a:r>
            </a:p>
          </p:txBody>
        </p:sp>
        <p:sp>
          <p:nvSpPr>
            <p:cNvPr id="12299" name="TextBox 11"/>
            <p:cNvSpPr txBox="1">
              <a:spLocks noChangeArrowheads="1"/>
            </p:cNvSpPr>
            <p:nvPr/>
          </p:nvSpPr>
          <p:spPr bwMode="auto">
            <a:xfrm>
              <a:off x="6224268" y="2988588"/>
              <a:ext cx="1401840" cy="369332"/>
            </a:xfrm>
            <a:prstGeom prst="rect">
              <a:avLst/>
            </a:prstGeom>
            <a:noFill/>
            <a:ln w="9525">
              <a:noFill/>
              <a:miter lim="800000"/>
              <a:headEnd/>
              <a:tailEnd/>
            </a:ln>
          </p:spPr>
          <p:txBody>
            <a:bodyPr>
              <a:spAutoFit/>
            </a:bodyPr>
            <a:lstStyle/>
            <a:p>
              <a:pPr algn="ctr"/>
              <a:r>
                <a:rPr lang="en-US" b="1">
                  <a:solidFill>
                    <a:srgbClr val="C97027"/>
                  </a:solidFill>
                  <a:latin typeface="Myriad Web Pro" pitchFamily="34" charset="0"/>
                </a:rPr>
                <a:t>HOST</a:t>
              </a:r>
            </a:p>
          </p:txBody>
        </p:sp>
      </p:grpSp>
      <p:pic>
        <p:nvPicPr>
          <p:cNvPr id="12" name="Picture 4"/>
          <p:cNvPicPr>
            <a:picLocks noChangeAspect="1"/>
          </p:cNvPicPr>
          <p:nvPr>
            <p:custDataLst>
              <p:tags r:id="rId3"/>
            </p:custDataLst>
          </p:nvPr>
        </p:nvPicPr>
        <p:blipFill>
          <a:blip r:embed="rId8"/>
          <a:srcRect/>
          <a:stretch>
            <a:fillRect/>
          </a:stretch>
        </p:blipFill>
        <p:spPr bwMode="auto">
          <a:xfrm>
            <a:off x="571472" y="5643578"/>
            <a:ext cx="8201053" cy="828660"/>
          </a:xfrm>
          <a:prstGeom prst="rect">
            <a:avLst/>
          </a:prstGeom>
          <a:noFill/>
          <a:ln w="9525">
            <a:noFill/>
            <a:miter lim="800000"/>
            <a:headEnd/>
            <a:tailEnd/>
          </a:ln>
        </p:spPr>
      </p:pic>
    </p:spTree>
    <p:custDataLst>
      <p:tags r:id="rId1"/>
    </p:custDataLst>
  </p:cSld>
  <p:clrMapOvr>
    <a:masterClrMapping/>
  </p:clrMapOvr>
  <p:transition advTm="2293">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394817e7-54d0-4833-9df1-21530c0938a8"/>
  <p:tag name="AUDIO_IMPORT" val="C:\Users\sound.booth.ICF-HQ\Desktop\slide 1.mp3"/>
  <p:tag name="AUDIO_ID" val="259"/>
  <p:tag name="ELAPSEDTIME" val="33.587"/>
  <p:tag name="ARTICULATE_SLIDE_PAUSE" val="1"/>
  <p:tag name="ARTICULATE_NAV_LEVEL" val="1"/>
  <p:tag name="ARTICULATE_PLAYLIST_ID" val="-1"/>
  <p:tag name="ARTICULATE_LOCK_SLIDE" val="0"/>
  <p:tag name="ARTICULATE_SLIDE_NAV"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5e7d85a2-706f-4ce0-b890-f637fe86a3f4"/>
  <p:tag name="AUDIO_IMPORT" val="M:\G_Drive\635317-00-000-000 Com IC Health Settings\Articulate Course\Sound\MP3\slide 10.mp3"/>
  <p:tag name="AUDIO_ID" val="298"/>
  <p:tag name="ELAPSEDTIME" val="41.533"/>
  <p:tag name="ARTICULATE_SLIDE_PAUSE" val="1"/>
  <p:tag name="ARTICULATE_NAV_LEVEL" val="1"/>
  <p:tag name="ARTICULATE_PLAYLIST_ID" val="-1"/>
  <p:tag name="ARTICULATE_LOCK_SLIDE" val="0"/>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72ea465b-4b18-4b5f-b251-57f76fcdfa31"/>
  <p:tag name="AUDIO_IMPORT" val="M:\G_Drive\635317-00-000-000 Com IC Health Settings\Articulate Course\Sound\MP3\slide 11.mp3"/>
  <p:tag name="AUDIO_ID" val="261"/>
  <p:tag name="ELAPSEDTIME" val="58.396"/>
  <p:tag name="ARTICULATE_SLIDE_PAUSE" val="1"/>
  <p:tag name="ARTICULATE_NAV_LEVEL" val="1"/>
  <p:tag name="ARTICULATE_PLAYLIST_ID" val="-1"/>
  <p:tag name="ARTICULATE_LOCK_SLIDE" val="0"/>
  <p:tag name="ARTICULATE_SLIDE_NAV" val="1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ec40f861-f7fe-4b21-ad96-8859f17a0d54"/>
  <p:tag name="AUDIO_IMPORT" val="M:\G_Drive\635317-00-000-000 Com IC Health Settings\Articulate Course\Sound\MP3\slide 18.mp3"/>
  <p:tag name="AUDIO_ID" val="314"/>
  <p:tag name="ELAPSEDTIME" val="42.915"/>
  <p:tag name="ARTICULATE_TITLE_TAG" val="When You Should Perform  Hand Hygiene"/>
  <p:tag name="ARTICULATE_SLIDE_PAUSE" val="1"/>
  <p:tag name="ARTICULATE_NAV_LEVEL" val="1"/>
  <p:tag name="ARTICULATE_PLAYLIST_ID" val="-1"/>
  <p:tag name="ARTICULATE_LOCK_SLIDE" val="0"/>
  <p:tag name="ARTICULATE_SLIDE_NAV" val="18"/>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OUNDB~1.ICF\AppData\Local\Temp\articulate\presenter\imgtemp\qOefyxT0_files\slide0001_image001.jpg"/>
</p:tagLst>
</file>

<file path=ppt/theme/theme1.xml><?xml version="1.0" encoding="utf-8"?>
<a:theme xmlns:a="http://schemas.openxmlformats.org/drawingml/2006/main" name="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2301</TotalTime>
  <Words>3680</Words>
  <Application>Microsoft Office PowerPoint</Application>
  <PresentationFormat>Προβολή στην οθόνη (4:3)</PresentationFormat>
  <Paragraphs>451</Paragraphs>
  <Slides>51</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51</vt:i4>
      </vt:variant>
    </vt:vector>
  </HeadingPairs>
  <TitlesOfParts>
    <vt:vector size="53" baseType="lpstr">
      <vt:lpstr>CDC OD Light Frame</vt:lpstr>
      <vt:lpstr>Acrobat Document</vt:lpstr>
      <vt:lpstr> Εκπαίδευση προσωπικού και ασθενών  για την πρόληψη των λοιμώξεων  </vt:lpstr>
      <vt:lpstr>           Οι Νοσοκομειακές λοιμώξεις είναι από τις πιο συχνές ανεπιθύμητες ενέργειες σε νοσοκομεία, καθώς η νοσηρότητα και η θνησιμότητα που σχετίζεται με αυτές είναι σημαντική.  Τα Κέντρα Ελέγχου και Πρόληψης Νοσημάτων (CDC) εκτιμούν ότι 1 στους 20 νοσηλευόμενους ασθενείς αναπτύσσουν μια μόλυνση που συνδέεται με την υγειονομική περίθαλψη κάθε χρόνο, που αντιστοιχεί σε περίπου 2 εκατομμύρια κρούσματα και σχεδόν 100.000 θανάτους σε νοσοκομεία των ΗΠΑ μόνο (Yokoe, 2008 CDC, 2011D ) </vt:lpstr>
      <vt:lpstr>               Η οριζόντια μετάδοση νοσοκομειακών παθογόνων αναφέρεται στη διασπορά Παθογόνων μικροοργανισμών (βακτήρια, ιοί, μύκητες) από τον έναν ασθενή στον άλλον, από το νοσοκομειακό περιβάλλον στον ασθενή ή από τους επαγγελματίες υγείας στον ασθενή. Η μετάδοση γίνεται είτε με επαφή, άμεση και έμμεση, είτε μέσω σταγονιδίων, αλλά και αερογενώς. </vt:lpstr>
      <vt:lpstr>        Η οριζόντια μετάδοση λοιμώξεων συνεπάγεται:        Αύξηση   των δεικτών νοσηρότητας και θνητότητας      Παράταση της διάρκειας νοσηλείας      Αύξηση του κόστους νοσηλείας      Χρήση προωθημένων αντιβιοτικών → αύξηση φυσικής       επιλογής → επικράτηση    ανθεκτικών  στελεχών      Δέσμευση του ανθρώπινου δυναμικού και αύξηση των εργατο-      ωρών, που θα  μπορούσαν να χρησιμοποιούν αλλού ή  να       εξοικονομηθούν      Χαμηλή ποιότητα παρεχόμενων υπηρεσιών υγείας </vt:lpstr>
      <vt:lpstr>           Συνηθέστερα νοσοκομειακά παθογόνα:           Μετάδοση μέσω επαφής:          Βακτηριακά παθογόνα:      Gram (+): Xρυσίζων σταφυλόκοκκος (St. aureus), εντερόκοκκοι        (E.faecalis,  Ε.faecium), Κλωστηρίδιο (C. difficile)      Gram (-): Εντεροβακτηριοειδή (Klebsiella, Proteus, Escherichia,        Enterobacter,     Citrobacter, Serratia), Ψευδομονάδα (Pseudomonas aeru-ginosa)      Άλλα Gram(-) παθογόνα (Stenotrophomonas, Burkholderia,       Shigella)      Ιοί που μεταδίδονται μέσω επαφής:       Αναπνευστικός συγκυτιακός, Ερπητοϊοί (απλού έρπητα, έρπητα       ζωστήρα)      Εντεροϊοί, Ιοί Παραϊνφλουέντζας, Ροταϊός, Ηπατίτιδας Α, Ρινοϊοί         </vt:lpstr>
      <vt:lpstr>           Μετάδοση μέσω σταγονιδίων:      Βακτήρια: στρεπτόκοκκος, Αιμμόφιλος, Μηνιγγιτιδόκοκκος,      Μπορντετέλλα        κοκκήτη,  Μετάπλασμα πνευμονίας.      Ιοί: Ερυθράς, Παρωτίτιδας, Αδενοϊός, Γρίπης, Παρβοϊός.      SARS, Αιμορραγικός πυρετός        Αερογενής μετάδοση:       Μυκοβακτηρίδιο φυματίωσης,      Ιός της ιλαράς,      Ιός της ανεμοβλογιάς. </vt:lpstr>
      <vt:lpstr>  Τρόποι μετάδοσης λοιμογόνων παραγόντων.   1. Επαφή:  1.1. Άμεση: κατά τη φροντίδα του ασθενούς  (νοσηλεία, αλλαγή θέσης  του ασθενή, μπάνιο, φυσικοθεραπεία  ) αλλά και την επαφή μεταξύ των ασθενών (συναναστροφή, παιχνίδι, ανταλλαγή αντικειμένων κ.ά.)   1.2. Έμμεση: μολυσμένα αντικείμενα – επιφάνειες (βελόνες, αναπνευστήρες, συσκευές, ρούχα, ιματισμός, παιχνίδια, πόμολα, γάντια που δεν αλλάζουν κ.ά.).   2. Σταγονίδια: Από τις εκκρίσεις των βλεννογόνων (βήχας, φτέρνισμα, ομιλία, αναρροφήσεις, διασωλήνωση, βρογχοσκόπηση). Είναι σχετικά μεγάλα και «βαριά» (δ &gt;10 μm), δε μεταφέρονται μακρύτερα από 1 μέτρο. Κατακάθονται και επιμολύνουν τις επιφάνειες γύρω από τον ασθενή   3. Ετερογενής: Οι μικροοργανισμοί μεταφέρονται με αιωρούμενους πυρήνες σταγονιδίων (0,1 &lt;δ&lt; 5 μm) τα οποία έχουν εξατμιστεί και παραμένουν στον αέρα για ώρες (δεν κατακάθονται). Μπορούν να παρασυρθούν από ρεύματα αέρα και τα εισπνέουν άτομα στο ίδιο δωμάτιο αλλά και σε απόσταση αρκετών μέτρων (π.χ. στην ίδια κλινική ή πτέρυγα του νοσοκομείου).  </vt:lpstr>
      <vt:lpstr>Παρουσίαση του PowerPoint</vt:lpstr>
      <vt:lpstr>How Do Infections Happen?</vt:lpstr>
      <vt:lpstr>        Μέτρα Πρόληψης &amp;      Περιορισμός Οριζόντιας Μετάδοσης Λοιμώξεων.       Ειδικά μέτρα:       Υγιεινή χεριών       Βασικές προφυλάξεις       Προφυλάξεις επαφής       Προφυλάξεις μέσω σταγονιδίων       Προφυλάξεις αερογενώς μετάδοσης       Υγιεινή του περιβάλλοντος          Άλλα μέτρα:       Ομαδική νοσηλεία ασθενών με την ίδια λοίμωξη (cohorting)         φροντίδα ασθενών με το ίδιο νόσημα από τα ίδια μέλη του προσωπικού.       Εκπαίδευση του προσωπικού.       Επιτήρηση  της συμμόρφωσης.       Επιδημιολογική επιτήρηση  (παθητική, ενεργητική, δοκιμασίες      ταχείας διάγνωσης).       Διοικητικά μέτρα – τήρηση κατευθυντήριων οδηγιών.  </vt:lpstr>
      <vt:lpstr>Perform Hand Hygiene When you should perform hand hygiene  </vt:lpstr>
      <vt:lpstr>Παρουσίαση του PowerPoint</vt:lpstr>
      <vt:lpstr>   Υγιεινή χεριών     «Οι 10 κυριότερες αιτίες πρόκλησης νοσοκομειακών λοιμώξεων      είναι τα 10 δάκτυλα των χεριών μας».      Η υγιεινή των χεριών αναφέρεται στο πλύσιμο με σαπούνι και νερό,     στη χρήση αντισηπτικών διαλυμάτων και στη χειρουργική αντισηψία     των χεριών.     Από ΟΛΟ το προσωπικό και για ΟΛΟΥΣ τους ασθενείς.     Πριν και μετά την επαφή με τον άρρωστο ή    το περιβάλλον που γειτνιάζει άμεσα με αυτόν.     Μετά από διαδικασίες στον ίδιο ασθενή    (αποφυγή διασταυρούμενης μόλυνσης από    διαφορετικά σημεία του σώματος του).         Ανεξάρτητα από τη χρήση γαντιών.    </vt:lpstr>
      <vt:lpstr>Παρουσίαση του PowerPoint</vt:lpstr>
      <vt:lpstr>Παρουσίαση του PowerPoint</vt:lpstr>
      <vt:lpstr>Χρησιμοποιήστε τα Μέσα Ατομικής Προστασίας (ΜΑΠ) Σωστά !! Για τη δική σας προστασία και την προστασία των ασθενών  Φοράτε γάντια, ποδιά και  προστασία  προσώπου  όταν νομίζετε ότι μπορεί να έρθετε σε επαφή με  το αίμα ή άλλα δυνητικά μολυσματικά υλικά.  Αλλάξτε γάντια κατά τη διάρκεια της φροντίδας  του ασθενούς αν τα χέρια σας θα περάσουν  από ένα μολυσμένο σημείο του σώματος του σε ένα  καθαρό σημείο.  Αφαιρέστε τα γάντια μετά την επαφή με τον  ασθενή ή και το περιβάλλον του (συμπεριλαμβανομένου του ιατρικού εξοπλισμού.)  Μην φοράτε το ίδιο ζευγάρι γάντια για την  φροντίδα περισσότερων από έναν ασθενή.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ISO/ MTN / Οδηγία Ο13/Δ09.Α Διαχείριση Οροθετικών Ασθενών </vt:lpstr>
      <vt:lpstr>Παρουσίαση του PowerPoint</vt:lpstr>
      <vt:lpstr>Παρουσίαση του PowerPoint</vt:lpstr>
      <vt:lpstr>  ISO/ MTN / Οδηγία Ο02/Δ09.Α Πρόληψη Λοιμώξεων στο Νοσηλευτικό Προσωπικό  </vt:lpstr>
      <vt:lpstr> National Burden of Dialysis Infections A Cause for Concern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ISO/ MTN /Οδηγία Ο06/Δ09.Α Σύνδεση Μέσω Κεντρικού Καθετήρα  </vt:lpstr>
      <vt:lpstr> ISO/ MTN Οδηγία Ο06/Δ09.Α Σύνδεση Μέσω Κεντρικού Καθετήρα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Αντί επιλόγου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chris</dc:creator>
  <cp:lastModifiedBy>skn</cp:lastModifiedBy>
  <cp:revision>214</cp:revision>
  <dcterms:created xsi:type="dcterms:W3CDTF">2014-12-07T12:27:18Z</dcterms:created>
  <dcterms:modified xsi:type="dcterms:W3CDTF">2014-12-15T05:15:32Z</dcterms:modified>
</cp:coreProperties>
</file>